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6" r:id="rId5"/>
    <p:sldId id="268" r:id="rId6"/>
    <p:sldId id="270" r:id="rId7"/>
    <p:sldId id="263" r:id="rId8"/>
    <p:sldId id="269" r:id="rId9"/>
    <p:sldId id="267" r:id="rId10"/>
    <p:sldId id="273" r:id="rId11"/>
    <p:sldId id="272" r:id="rId12"/>
    <p:sldId id="275" r:id="rId13"/>
    <p:sldId id="274" r:id="rId14"/>
    <p:sldId id="277" r:id="rId15"/>
    <p:sldId id="276" r:id="rId16"/>
    <p:sldId id="279" r:id="rId17"/>
    <p:sldId id="278" r:id="rId18"/>
    <p:sldId id="281" r:id="rId19"/>
    <p:sldId id="280" r:id="rId20"/>
    <p:sldId id="283" r:id="rId21"/>
    <p:sldId id="282" r:id="rId22"/>
    <p:sldId id="287" r:id="rId23"/>
    <p:sldId id="286" r:id="rId24"/>
    <p:sldId id="289" r:id="rId25"/>
    <p:sldId id="288" r:id="rId26"/>
    <p:sldId id="291" r:id="rId27"/>
    <p:sldId id="290" r:id="rId28"/>
    <p:sldId id="285" r:id="rId29"/>
    <p:sldId id="284" r:id="rId30"/>
    <p:sldId id="265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20E2D1-798F-4C31-84A0-8CD573DD81F4}" type="datetimeFigureOut">
              <a:rPr lang="es-ES" smtClean="0"/>
              <a:t>06/08/2018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098AF3-67BE-48D6-B88C-2A9D4CEE843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17659" r="18009" b="6250"/>
          <a:stretch/>
        </p:blipFill>
        <p:spPr bwMode="auto">
          <a:xfrm>
            <a:off x="-1" y="0"/>
            <a:ext cx="91515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3" y="3019270"/>
            <a:ext cx="4301885" cy="27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19270"/>
            <a:ext cx="4445732" cy="27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>
            <a:off x="611560" y="3645024"/>
            <a:ext cx="0" cy="10801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4932040" y="3573016"/>
            <a:ext cx="0" cy="73123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4499992" y="3938635"/>
            <a:ext cx="0" cy="11465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8964488" y="4091034"/>
            <a:ext cx="0" cy="9941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3059832" y="3429000"/>
            <a:ext cx="0" cy="1919371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7452320" y="3429000"/>
            <a:ext cx="0" cy="1919371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611560" y="234888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2006:</a:t>
            </a:r>
            <a:endParaRPr lang="es-E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932040" y="236808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2017:</a:t>
            </a:r>
            <a:endParaRPr lang="es-E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NIVEL SOCIOECONÓMICO: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1388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323528" y="1988840"/>
            <a:ext cx="8676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Entre 2006 y 2017 se observa una disminución de las brechas de la asistencia entre quintiles de </a:t>
            </a:r>
            <a:r>
              <a:rPr lang="es-ES" sz="2400" dirty="0" smtClean="0"/>
              <a:t>ingresos </a:t>
            </a:r>
            <a:r>
              <a:rPr lang="es-ES" sz="2400" dirty="0"/>
              <a:t>para las edades </a:t>
            </a:r>
            <a:r>
              <a:rPr lang="es-ES" sz="2400" dirty="0" smtClean="0"/>
              <a:t>tempranas.</a:t>
            </a:r>
          </a:p>
          <a:p>
            <a:pPr algn="just"/>
            <a:endParaRPr lang="es-ES" sz="24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Mientras que para 2006 en los 3 y 4 años de edad las diferencias entre el primer quintil y el quintil mayor eran de 56,3 y 29,0 puntos porcentuales, para 2017 son de 34,2 y 10,4 puntos porcentuales, respectivamente.</a:t>
            </a:r>
          </a:p>
          <a:p>
            <a:pPr algn="just"/>
            <a:endParaRPr lang="es-ES" sz="24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A partir de los 15 años si bien existe una disminución de las brechas, la misma se da con guarismos inferiores a los señalados en las edades tempranas.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NIVEL SOCIOECONÓMICO: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36912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85" y="1844824"/>
            <a:ext cx="7632848" cy="465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INICIAL: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4908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INICIAL: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60848"/>
            <a:ext cx="8676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En los 4 y 5 años de edad la evolución de la asistencia a un centro educativo muestra un crecimiento </a:t>
            </a:r>
            <a:r>
              <a:rPr lang="es-ES" sz="2400" dirty="0" smtClean="0"/>
              <a:t>sostenido.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La misma pasa de una cobertura del 85,8 % de la población en 2006 a un 96,0% para el año 2017.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Esto implica un incremento de 10,2 puntos porcentuales en materia de asistencia.</a:t>
            </a:r>
            <a:endParaRPr lang="es-ES" sz="2400" dirty="0"/>
          </a:p>
          <a:p>
            <a:pPr algn="just"/>
            <a:endParaRPr lang="es-ES" sz="2000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 smtClean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9724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1"/>
            <a:ext cx="7786780" cy="475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PRIMARIA: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208257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PRIMARIA: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60848"/>
            <a:ext cx="86764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La </a:t>
            </a:r>
            <a:r>
              <a:rPr lang="es-ES" sz="2400" dirty="0" smtClean="0"/>
              <a:t>tasa de asistencia para </a:t>
            </a:r>
            <a:r>
              <a:rPr lang="es-ES" sz="2400" dirty="0"/>
              <a:t>los niños entre 6 </a:t>
            </a:r>
            <a:r>
              <a:rPr lang="es-ES" sz="2400" dirty="0" smtClean="0"/>
              <a:t>y </a:t>
            </a:r>
            <a:r>
              <a:rPr lang="es-ES" sz="2400" dirty="0"/>
              <a:t>11 años </a:t>
            </a:r>
            <a:r>
              <a:rPr lang="es-ES" sz="2400" dirty="0" smtClean="0"/>
              <a:t>de edad se </a:t>
            </a:r>
            <a:r>
              <a:rPr lang="es-ES" sz="2400" dirty="0"/>
              <a:t>encuentra cercana al </a:t>
            </a:r>
            <a:r>
              <a:rPr lang="es-ES" sz="2400" dirty="0" smtClean="0"/>
              <a:t>100%.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A su vez, la mayor parte de esta población se encuentra asistiendo dentro del nivel teórico correspondiente (96,0% para 2017).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7774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8" y="1844824"/>
            <a:ext cx="7763521" cy="474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MEDIA BÁSICA:</a:t>
            </a:r>
            <a:endParaRPr lang="es-ES" sz="2400" b="1" dirty="0"/>
          </a:p>
        </p:txBody>
      </p:sp>
      <p:sp>
        <p:nvSpPr>
          <p:cNvPr id="12" name="11 Elipse"/>
          <p:cNvSpPr/>
          <p:nvPr/>
        </p:nvSpPr>
        <p:spPr>
          <a:xfrm>
            <a:off x="827585" y="3290500"/>
            <a:ext cx="593578" cy="27699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827584" y="3284984"/>
            <a:ext cx="680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25,9%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1507646" y="3233303"/>
            <a:ext cx="0" cy="39139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Elipse"/>
          <p:cNvSpPr/>
          <p:nvPr/>
        </p:nvSpPr>
        <p:spPr>
          <a:xfrm>
            <a:off x="7852380" y="3100319"/>
            <a:ext cx="593578" cy="27699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7852379" y="3094803"/>
            <a:ext cx="680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15,2%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7740352" y="2996952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 flipV="1">
            <a:off x="1691680" y="3192649"/>
            <a:ext cx="5904656" cy="23635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 redondeado"/>
          <p:cNvSpPr/>
          <p:nvPr/>
        </p:nvSpPr>
        <p:spPr>
          <a:xfrm>
            <a:off x="3851920" y="3140968"/>
            <a:ext cx="1368152" cy="2880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CuadroTexto"/>
          <p:cNvSpPr txBox="1"/>
          <p:nvPr/>
        </p:nvSpPr>
        <p:spPr>
          <a:xfrm>
            <a:off x="3995936" y="3140968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/>
              <a:t>Dif</a:t>
            </a:r>
            <a:r>
              <a:rPr lang="es-ES" sz="1200" b="1" dirty="0" smtClean="0"/>
              <a:t>. 10,7 </a:t>
            </a:r>
            <a:r>
              <a:rPr lang="es-ES" sz="1200" b="1" dirty="0" err="1" smtClean="0"/>
              <a:t>pp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14294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MEDIA BÁSICA: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251520" y="1758290"/>
            <a:ext cx="88204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dirty="0" smtClean="0"/>
              <a:t>En 2017 más </a:t>
            </a:r>
            <a:r>
              <a:rPr lang="es-ES" dirty="0"/>
              <a:t>de 9 de cada 10 jóvenes entre 12 y 14 años asiste a un centro </a:t>
            </a:r>
            <a:r>
              <a:rPr lang="es-ES" dirty="0" smtClean="0"/>
              <a:t>educativo y </a:t>
            </a:r>
            <a:r>
              <a:rPr lang="es-AR" dirty="0" smtClean="0"/>
              <a:t>8 </a:t>
            </a:r>
            <a:r>
              <a:rPr lang="es-AR" dirty="0"/>
              <a:t>de cada 10 </a:t>
            </a:r>
            <a:r>
              <a:rPr lang="es-AR" dirty="0" smtClean="0"/>
              <a:t>lo hace dentro del nivel de </a:t>
            </a:r>
            <a:r>
              <a:rPr lang="es-AR" dirty="0"/>
              <a:t>educación media básica o </a:t>
            </a:r>
            <a:r>
              <a:rPr lang="es-AR" dirty="0" smtClean="0"/>
              <a:t>superior.</a:t>
            </a:r>
          </a:p>
          <a:p>
            <a:pPr algn="just"/>
            <a:endParaRPr lang="es-AR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dirty="0"/>
              <a:t>El rezago al nivel disminuye de manera estable entre 2006 y 2017, alcanzando en este último año su punto mínimo: 15,2%, con una disminución de 10,7 puntos porcentuales en el período. Este dato se obtiene de la diferencia entre las distancias de la tasa de asistencia y la tasa neta ajustada, que para 2006 fue de 25,9% y en 2017 es de 15,2%.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AR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dirty="0" smtClean="0"/>
              <a:t>En </a:t>
            </a:r>
            <a:r>
              <a:rPr lang="es-AR" dirty="0"/>
              <a:t>una mirada </a:t>
            </a:r>
            <a:r>
              <a:rPr lang="es-AR" dirty="0" smtClean="0"/>
              <a:t>temporal, la proporción de jóvenes que asisten al nivel que les corresponde o a uno superior (tasa </a:t>
            </a:r>
            <a:r>
              <a:rPr lang="es-AR" dirty="0"/>
              <a:t>de asistencia </a:t>
            </a:r>
            <a:r>
              <a:rPr lang="es-AR" dirty="0" smtClean="0"/>
              <a:t>ajustada), registra un </a:t>
            </a:r>
            <a:r>
              <a:rPr lang="es-AR" dirty="0"/>
              <a:t>crecimiento </a:t>
            </a:r>
            <a:r>
              <a:rPr lang="es-AR" dirty="0" smtClean="0"/>
              <a:t>de </a:t>
            </a:r>
            <a:r>
              <a:rPr lang="es-AR" dirty="0"/>
              <a:t>13,1 puntos porcentuales para 2017 en comparación con 2006</a:t>
            </a:r>
            <a:r>
              <a:rPr lang="es-AR" dirty="0" smtClean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AR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s-ES" dirty="0"/>
          </a:p>
          <a:p>
            <a:pPr marL="285750" indent="-285750" algn="just">
              <a:buFont typeface="Arial" pitchFamily="34" charset="0"/>
              <a:buChar char="•"/>
            </a:pPr>
            <a:endParaRPr lang="es-ES" dirty="0"/>
          </a:p>
          <a:p>
            <a:pPr marL="285750" indent="-285750" algn="just">
              <a:buFont typeface="Arial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484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MEDIA SUPERIOR:</a:t>
            </a:r>
            <a:endParaRPr lang="es-ES" sz="2400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08" y="1844824"/>
            <a:ext cx="7743624" cy="4729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17 Elipse"/>
          <p:cNvSpPr/>
          <p:nvPr/>
        </p:nvSpPr>
        <p:spPr>
          <a:xfrm>
            <a:off x="7924388" y="3218492"/>
            <a:ext cx="593578" cy="27699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7924387" y="3212976"/>
            <a:ext cx="680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29,9%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7812360" y="3068960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5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MEDIA SUPERIOR: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251520" y="1758290"/>
            <a:ext cx="88204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 smtClean="0"/>
              <a:t>En 2017 más </a:t>
            </a:r>
            <a:r>
              <a:rPr lang="es-ES" sz="2000" dirty="0"/>
              <a:t>de 8 de cada 10 jóvenes entre 15 y 17 años asisten a un centro educativo, consolidando un incremento constante en la última </a:t>
            </a:r>
            <a:r>
              <a:rPr lang="es-ES" sz="2000" dirty="0" smtClean="0"/>
              <a:t>década.</a:t>
            </a:r>
          </a:p>
          <a:p>
            <a:pPr algn="just"/>
            <a:endParaRPr lang="es-ES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/>
              <a:t>3 de cada 10 </a:t>
            </a:r>
            <a:r>
              <a:rPr lang="es-AR" sz="2000" dirty="0" smtClean="0"/>
              <a:t>asiste </a:t>
            </a:r>
            <a:r>
              <a:rPr lang="es-AR" sz="2000" dirty="0"/>
              <a:t>a un nivel inferior a educación media superior (</a:t>
            </a:r>
            <a:r>
              <a:rPr lang="es-AR" sz="2000" dirty="0" smtClean="0"/>
              <a:t>29,9%) manteniendo </a:t>
            </a:r>
            <a:r>
              <a:rPr lang="es-AR" sz="2000" dirty="0"/>
              <a:t>el mismo valor que en el 2016</a:t>
            </a:r>
            <a:r>
              <a:rPr lang="es-AR" sz="2000" dirty="0" smtClean="0"/>
              <a:t>.</a:t>
            </a:r>
          </a:p>
          <a:p>
            <a:pPr algn="just"/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/>
              <a:t>Casi 2 de cada 10 (</a:t>
            </a:r>
            <a:r>
              <a:rPr lang="es-AR" sz="2000" dirty="0" smtClean="0"/>
              <a:t>14,0%) </a:t>
            </a:r>
            <a:r>
              <a:rPr lang="es-AR" sz="2000" dirty="0"/>
              <a:t>no participaron en actividades en un centro</a:t>
            </a:r>
            <a:r>
              <a:rPr lang="es-AR" sz="2000" dirty="0" smtClean="0"/>
              <a:t>.</a:t>
            </a:r>
          </a:p>
          <a:p>
            <a:pPr algn="just"/>
            <a:r>
              <a:rPr lang="es-AR" sz="2000" dirty="0" smtClean="0"/>
              <a:t> </a:t>
            </a:r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/>
              <a:t>Entre 2006 y 2017 la asistencia al sistema educativo pasó de </a:t>
            </a:r>
            <a:r>
              <a:rPr lang="es-AR" sz="2000" dirty="0" smtClean="0"/>
              <a:t>75,2% a 86,0%.</a:t>
            </a:r>
          </a:p>
          <a:p>
            <a:pPr algn="just"/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/>
              <a:t>La </a:t>
            </a:r>
            <a:r>
              <a:rPr lang="en-US" sz="2000" dirty="0" err="1"/>
              <a:t>tasa</a:t>
            </a:r>
            <a:r>
              <a:rPr lang="en-US" sz="2000" dirty="0"/>
              <a:t> de </a:t>
            </a:r>
            <a:r>
              <a:rPr lang="en-US" sz="2000" dirty="0" err="1"/>
              <a:t>asistencia</a:t>
            </a:r>
            <a:r>
              <a:rPr lang="en-US" sz="2000" dirty="0"/>
              <a:t> </a:t>
            </a:r>
            <a:r>
              <a:rPr lang="en-US" sz="2000" dirty="0" err="1" smtClean="0"/>
              <a:t>ajustada</a:t>
            </a:r>
            <a:r>
              <a:rPr lang="en-US" sz="2000" dirty="0" smtClean="0"/>
              <a:t> </a:t>
            </a:r>
            <a:r>
              <a:rPr lang="en-US" sz="2000" dirty="0" err="1"/>
              <a:t>pasó</a:t>
            </a:r>
            <a:r>
              <a:rPr lang="en-US" sz="2000" dirty="0"/>
              <a:t> de </a:t>
            </a:r>
            <a:r>
              <a:rPr lang="en-US" sz="2000" dirty="0" smtClean="0"/>
              <a:t>46,0% </a:t>
            </a:r>
            <a:r>
              <a:rPr lang="en-US" sz="2000" dirty="0"/>
              <a:t>a </a:t>
            </a:r>
            <a:r>
              <a:rPr lang="en-US" sz="2000" dirty="0" smtClean="0"/>
              <a:t>56,1%.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/>
              <a:t>De </a:t>
            </a:r>
            <a:r>
              <a:rPr lang="en-US" sz="2000" dirty="0" err="1" smtClean="0"/>
              <a:t>esta</a:t>
            </a:r>
            <a:r>
              <a:rPr lang="en-US" sz="2000" dirty="0" smtClean="0"/>
              <a:t> </a:t>
            </a:r>
            <a:r>
              <a:rPr lang="en-US" sz="2000" dirty="0" err="1" smtClean="0"/>
              <a:t>manera</a:t>
            </a:r>
            <a:r>
              <a:rPr lang="en-US" sz="2000" dirty="0" smtClean="0"/>
              <a:t> se </a:t>
            </a:r>
            <a:r>
              <a:rPr lang="en-US" sz="2000" dirty="0" err="1" smtClean="0"/>
              <a:t>evidencia</a:t>
            </a:r>
            <a:r>
              <a:rPr lang="en-US" sz="2000" dirty="0" smtClean="0"/>
              <a:t> un </a:t>
            </a:r>
            <a:r>
              <a:rPr lang="en-US" sz="2000" dirty="0" err="1" smtClean="0"/>
              <a:t>incremento</a:t>
            </a:r>
            <a:r>
              <a:rPr lang="en-US" sz="2000" dirty="0" smtClean="0"/>
              <a:t> de </a:t>
            </a:r>
            <a:r>
              <a:rPr lang="en-US" sz="2000" dirty="0"/>
              <a:t>la </a:t>
            </a:r>
            <a:r>
              <a:rPr lang="en-US" sz="2000" dirty="0" err="1"/>
              <a:t>participaci</a:t>
            </a:r>
            <a:r>
              <a:rPr lang="es-AR" sz="2000" dirty="0"/>
              <a:t>ó</a:t>
            </a:r>
            <a:r>
              <a:rPr lang="en-US" sz="2000" dirty="0"/>
              <a:t>n al </a:t>
            </a:r>
            <a:r>
              <a:rPr lang="en-US" sz="2000" dirty="0" err="1"/>
              <a:t>sistema</a:t>
            </a:r>
            <a:r>
              <a:rPr lang="en-US" sz="2000" dirty="0"/>
              <a:t> </a:t>
            </a:r>
            <a:r>
              <a:rPr lang="en-US" sz="2000" dirty="0" err="1"/>
              <a:t>educativo</a:t>
            </a:r>
            <a:r>
              <a:rPr lang="en-US" sz="2000" dirty="0"/>
              <a:t> y al </a:t>
            </a:r>
            <a:r>
              <a:rPr lang="en-US" sz="2000" dirty="0" err="1"/>
              <a:t>nivel</a:t>
            </a:r>
            <a:r>
              <a:rPr lang="en-US" sz="2000" dirty="0"/>
              <a:t> </a:t>
            </a:r>
            <a:r>
              <a:rPr lang="en-US" sz="2000" dirty="0" err="1"/>
              <a:t>teórico</a:t>
            </a:r>
            <a:r>
              <a:rPr lang="en-US" sz="2000" dirty="0"/>
              <a:t> </a:t>
            </a:r>
            <a:r>
              <a:rPr lang="en-US" sz="2000" dirty="0" err="1"/>
              <a:t>correspondiente</a:t>
            </a:r>
            <a:r>
              <a:rPr lang="en-US" sz="2000" dirty="0"/>
              <a:t>. </a:t>
            </a:r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36058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17659" r="18009" b="6250"/>
          <a:stretch/>
        </p:blipFill>
        <p:spPr bwMode="auto">
          <a:xfrm>
            <a:off x="-1" y="0"/>
            <a:ext cx="91515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325680"/>
            <a:ext cx="878497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Esta </a:t>
            </a:r>
            <a:r>
              <a:rPr lang="es-ES" sz="1400" dirty="0" smtClean="0"/>
              <a:t>presentación </a:t>
            </a:r>
            <a:r>
              <a:rPr lang="es-ES" sz="1400" dirty="0"/>
              <a:t>ha sido elaborada por los integrantes de la División de Investigación y </a:t>
            </a:r>
            <a:r>
              <a:rPr lang="es-ES" sz="1400" dirty="0" smtClean="0"/>
              <a:t>Estadística:</a:t>
            </a:r>
          </a:p>
          <a:p>
            <a:endParaRPr lang="es-ES" sz="1400" dirty="0"/>
          </a:p>
          <a:p>
            <a:r>
              <a:rPr lang="es-ES" sz="1400" b="1" dirty="0" err="1"/>
              <a:t>Mag</a:t>
            </a:r>
            <a:r>
              <a:rPr lang="es-ES" sz="1400" b="1" dirty="0"/>
              <a:t>. Gabriel Gómez (Director)</a:t>
            </a:r>
          </a:p>
          <a:p>
            <a:endParaRPr lang="es-ES" sz="1400" b="1" dirty="0" smtClean="0"/>
          </a:p>
          <a:p>
            <a:r>
              <a:rPr lang="es-ES" sz="1400" b="1" dirty="0" smtClean="0"/>
              <a:t>Departamento </a:t>
            </a:r>
            <a:r>
              <a:rPr lang="es-ES" sz="1400" b="1" dirty="0"/>
              <a:t>de Investigación Educativa</a:t>
            </a:r>
          </a:p>
          <a:p>
            <a:r>
              <a:rPr lang="es-ES" sz="1400" dirty="0" err="1"/>
              <a:t>Mag</a:t>
            </a:r>
            <a:r>
              <a:rPr lang="es-ES" sz="1400" dirty="0"/>
              <a:t>. Leandro Pereira (Encargado)</a:t>
            </a:r>
          </a:p>
          <a:p>
            <a:endParaRPr lang="es-ES" sz="1400" b="1" dirty="0" smtClean="0"/>
          </a:p>
          <a:p>
            <a:r>
              <a:rPr lang="es-ES" sz="1400" b="1" dirty="0" smtClean="0"/>
              <a:t>Departamento </a:t>
            </a:r>
            <a:r>
              <a:rPr lang="es-ES" sz="1400" b="1" dirty="0"/>
              <a:t>de Estadística Educativa</a:t>
            </a:r>
          </a:p>
          <a:p>
            <a:r>
              <a:rPr lang="es-ES" sz="1400" dirty="0"/>
              <a:t>Lic. Daniel </a:t>
            </a:r>
            <a:r>
              <a:rPr lang="es-ES" sz="1400" dirty="0" err="1"/>
              <a:t>Zoppis</a:t>
            </a:r>
            <a:r>
              <a:rPr lang="es-ES" sz="1400" dirty="0"/>
              <a:t> (Encargado)</a:t>
            </a:r>
          </a:p>
          <a:p>
            <a:endParaRPr lang="es-ES" sz="1400" b="1" dirty="0" smtClean="0"/>
          </a:p>
          <a:p>
            <a:r>
              <a:rPr lang="es-ES" sz="1400" b="1" dirty="0" smtClean="0"/>
              <a:t>Departamento </a:t>
            </a:r>
            <a:r>
              <a:rPr lang="es-ES" sz="1400" b="1" dirty="0"/>
              <a:t>de Reportes Internacionales</a:t>
            </a:r>
          </a:p>
          <a:p>
            <a:r>
              <a:rPr lang="es-ES" sz="1400" dirty="0"/>
              <a:t>Lic. Carla </a:t>
            </a:r>
            <a:r>
              <a:rPr lang="es-ES" sz="1400" dirty="0" err="1"/>
              <a:t>Orós</a:t>
            </a:r>
            <a:r>
              <a:rPr lang="es-ES" sz="1400" dirty="0"/>
              <a:t> (Encargada)</a:t>
            </a:r>
          </a:p>
          <a:p>
            <a:endParaRPr lang="es-ES" sz="1400" b="1" dirty="0" smtClean="0"/>
          </a:p>
          <a:p>
            <a:r>
              <a:rPr lang="es-ES" sz="1400" b="1" dirty="0" smtClean="0"/>
              <a:t>Departamento </a:t>
            </a:r>
            <a:r>
              <a:rPr lang="es-ES" sz="1400" b="1" dirty="0"/>
              <a:t>de Comunicación y Publicaciones</a:t>
            </a:r>
          </a:p>
          <a:p>
            <a:r>
              <a:rPr lang="es-ES" sz="1400" dirty="0" err="1"/>
              <a:t>Nathalia</a:t>
            </a:r>
            <a:r>
              <a:rPr lang="es-ES" sz="1400" dirty="0"/>
              <a:t> </a:t>
            </a:r>
            <a:r>
              <a:rPr lang="es-ES" sz="1400" dirty="0" smtClean="0"/>
              <a:t> </a:t>
            </a:r>
            <a:r>
              <a:rPr lang="es-ES" sz="1400" dirty="0" err="1" smtClean="0"/>
              <a:t>Ascué</a:t>
            </a:r>
            <a:r>
              <a:rPr lang="es-ES" sz="1400" dirty="0" smtClean="0"/>
              <a:t> </a:t>
            </a:r>
            <a:r>
              <a:rPr lang="es-ES" sz="1400" dirty="0"/>
              <a:t>(Encargada)</a:t>
            </a:r>
          </a:p>
          <a:p>
            <a:endParaRPr lang="es-ES" sz="1400" b="1" dirty="0" smtClean="0"/>
          </a:p>
          <a:p>
            <a:r>
              <a:rPr lang="es-ES" sz="1400" b="1" dirty="0" smtClean="0"/>
              <a:t>Asistentes </a:t>
            </a:r>
            <a:r>
              <a:rPr lang="es-ES" sz="1400" b="1" dirty="0"/>
              <a:t>Técnicos</a:t>
            </a:r>
          </a:p>
          <a:p>
            <a:r>
              <a:rPr lang="es-ES" sz="1400" dirty="0"/>
              <a:t>Lic. Daniel </a:t>
            </a:r>
            <a:r>
              <a:rPr lang="es-ES" sz="1400" dirty="0" err="1"/>
              <a:t>Manber</a:t>
            </a:r>
            <a:endParaRPr lang="es-ES" sz="1400" dirty="0"/>
          </a:p>
          <a:p>
            <a:r>
              <a:rPr lang="es-ES" sz="1400" dirty="0"/>
              <a:t>Lic. Daniel Velázquez</a:t>
            </a:r>
          </a:p>
          <a:p>
            <a:r>
              <a:rPr lang="es-ES" sz="1400" dirty="0" err="1"/>
              <a:t>Ec</a:t>
            </a:r>
            <a:r>
              <a:rPr lang="es-ES" sz="1400" dirty="0"/>
              <a:t>. José </a:t>
            </a:r>
            <a:r>
              <a:rPr lang="es-ES" sz="1400" dirty="0" err="1" smtClean="0"/>
              <a:t>Folena</a:t>
            </a:r>
            <a:endParaRPr lang="es-ES" sz="1400" dirty="0" smtClean="0"/>
          </a:p>
          <a:p>
            <a:endParaRPr lang="es-ES" sz="1400" dirty="0"/>
          </a:p>
          <a:p>
            <a:endParaRPr lang="es-ES" sz="1400" dirty="0" smtClean="0"/>
          </a:p>
          <a:p>
            <a:r>
              <a:rPr lang="es-ES" sz="1400" b="1" dirty="0" smtClean="0"/>
              <a:t>La publicación completa se encuentra disponible en el sitio web del Ministerio de Educación y Cultura.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8114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TERCIARIA:</a:t>
            </a:r>
            <a:endParaRPr lang="es-ES" sz="24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3"/>
            <a:ext cx="7930313" cy="483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5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TEÓRICAS – TERCIARIA: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116777"/>
            <a:ext cx="88204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/>
              <a:t>Casi 6 de cada 10 jóvenes entre 18 y 24 años no asisten a un centro educativo</a:t>
            </a:r>
            <a:r>
              <a:rPr lang="es-ES" sz="2000" dirty="0" smtClean="0"/>
              <a:t>.</a:t>
            </a:r>
          </a:p>
          <a:p>
            <a:pPr algn="just"/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 smtClean="0"/>
              <a:t>Más </a:t>
            </a:r>
            <a:r>
              <a:rPr lang="es-AR" sz="2000" dirty="0"/>
              <a:t>de 2 de cada 10 (24,7%) </a:t>
            </a:r>
            <a:r>
              <a:rPr lang="es-AR" sz="2000" dirty="0" smtClean="0"/>
              <a:t>asistieron a un </a:t>
            </a:r>
            <a:r>
              <a:rPr lang="es-AR" sz="2000" dirty="0"/>
              <a:t>centro de Educación </a:t>
            </a:r>
            <a:r>
              <a:rPr lang="es-AR" sz="2000" dirty="0" smtClean="0"/>
              <a:t>Terciaria, proporción que presenta una tendencia creciente leve desde el año 2006.</a:t>
            </a:r>
          </a:p>
          <a:p>
            <a:pPr algn="just"/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 smtClean="0"/>
              <a:t>Entre </a:t>
            </a:r>
            <a:r>
              <a:rPr lang="es-AR" sz="2000" dirty="0"/>
              <a:t>2006 y </a:t>
            </a:r>
            <a:r>
              <a:rPr lang="es-AR" sz="2000" dirty="0" smtClean="0"/>
              <a:t>2017 el </a:t>
            </a:r>
            <a:r>
              <a:rPr lang="es-AR" sz="2000" dirty="0"/>
              <a:t>porcentaje de jóvenes entre 18 y 24 años que asisten a </a:t>
            </a:r>
            <a:r>
              <a:rPr lang="es-AR" sz="2000" dirty="0" smtClean="0"/>
              <a:t>algún </a:t>
            </a:r>
            <a:r>
              <a:rPr lang="es-AR" sz="2000" dirty="0"/>
              <a:t>centro </a:t>
            </a:r>
            <a:r>
              <a:rPr lang="es-AR" sz="2000" dirty="0" smtClean="0"/>
              <a:t>educativo </a:t>
            </a:r>
            <a:r>
              <a:rPr lang="es-AR" sz="2000" dirty="0"/>
              <a:t>p</a:t>
            </a:r>
            <a:r>
              <a:rPr lang="es-AR" sz="2000" dirty="0" smtClean="0"/>
              <a:t>asó de 38,9 a 43,6% </a:t>
            </a:r>
          </a:p>
          <a:p>
            <a:pPr algn="just"/>
            <a:endParaRPr lang="es-AR" sz="2000" dirty="0">
              <a:solidFill>
                <a:srgbClr val="FF0000"/>
              </a:solidFill>
            </a:endParaRPr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43940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Culminación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TRAMOS DE EDAD: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30" y="2011141"/>
            <a:ext cx="7450137" cy="454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9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Culminación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TRAMOS DE EDAD: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28904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Más de 9 </a:t>
            </a:r>
            <a:r>
              <a:rPr lang="es-ES" sz="2400" dirty="0" smtClean="0"/>
              <a:t>de cada </a:t>
            </a:r>
            <a:r>
              <a:rPr lang="es-ES" sz="2400" dirty="0"/>
              <a:t>10 personas entre 14 y 15 años culminaron educación primaria.</a:t>
            </a:r>
          </a:p>
          <a:p>
            <a:pPr algn="just"/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400" dirty="0"/>
              <a:t>7 de </a:t>
            </a:r>
            <a:r>
              <a:rPr lang="en-US" sz="2400" dirty="0" err="1"/>
              <a:t>cada</a:t>
            </a:r>
            <a:r>
              <a:rPr lang="en-US" sz="2400" dirty="0"/>
              <a:t> 10 </a:t>
            </a:r>
            <a:r>
              <a:rPr lang="en-US" sz="2400" dirty="0" err="1"/>
              <a:t>jóvenes</a:t>
            </a:r>
            <a:r>
              <a:rPr lang="en-US" sz="2400" dirty="0"/>
              <a:t> entre 17 y 18 </a:t>
            </a:r>
            <a:r>
              <a:rPr lang="en-US" sz="2400" dirty="0" err="1"/>
              <a:t>años</a:t>
            </a:r>
            <a:r>
              <a:rPr lang="en-US" sz="2400" dirty="0"/>
              <a:t> </a:t>
            </a:r>
            <a:r>
              <a:rPr lang="en-US" sz="2400" dirty="0" err="1"/>
              <a:t>culminaron</a:t>
            </a:r>
            <a:r>
              <a:rPr lang="en-US" sz="2400" dirty="0"/>
              <a:t> media </a:t>
            </a:r>
            <a:r>
              <a:rPr lang="en-US" sz="2400" dirty="0" err="1"/>
              <a:t>básica</a:t>
            </a:r>
            <a:r>
              <a:rPr lang="en-US" sz="2400" dirty="0"/>
              <a:t>.</a:t>
            </a:r>
          </a:p>
          <a:p>
            <a:pPr algn="just"/>
            <a:endParaRPr lang="es-AR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400" dirty="0"/>
              <a:t>4 de </a:t>
            </a:r>
            <a:r>
              <a:rPr lang="en-US" sz="2400" dirty="0" err="1"/>
              <a:t>cada</a:t>
            </a:r>
            <a:r>
              <a:rPr lang="en-US" sz="2400" dirty="0"/>
              <a:t> 10 </a:t>
            </a:r>
            <a:r>
              <a:rPr lang="en-US" sz="2400" dirty="0" err="1"/>
              <a:t>jóvenes</a:t>
            </a:r>
            <a:r>
              <a:rPr lang="en-US" sz="2400" dirty="0"/>
              <a:t> entre 21 y 22 </a:t>
            </a:r>
            <a:r>
              <a:rPr lang="en-US" sz="2400" dirty="0" err="1"/>
              <a:t>años</a:t>
            </a:r>
            <a:r>
              <a:rPr lang="en-US" sz="2400" dirty="0"/>
              <a:t> </a:t>
            </a:r>
            <a:r>
              <a:rPr lang="en-US" sz="2400" dirty="0" err="1"/>
              <a:t>culminaron</a:t>
            </a:r>
            <a:r>
              <a:rPr lang="en-US" sz="2400" dirty="0"/>
              <a:t> media superior.</a:t>
            </a:r>
            <a:endParaRPr lang="es-AR" sz="2400" dirty="0"/>
          </a:p>
          <a:p>
            <a:pPr algn="just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155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Desvinculación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TRAMOS DE EDAD: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20" y="1628800"/>
            <a:ext cx="798141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4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Desvinculación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TRAMOS DE EDAD: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28904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De los jóvenes entre 12 y 17 años,  casi  7 de cada 10 jóvenes declararon que abandonaron sus estudios en educación media por falta de interés, y 1 de cada diez se desvinculan por otras </a:t>
            </a:r>
            <a:r>
              <a:rPr lang="es-ES" sz="2400" dirty="0" smtClean="0"/>
              <a:t>razones.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400" dirty="0" smtClean="0"/>
              <a:t>Del </a:t>
            </a:r>
            <a:r>
              <a:rPr lang="en-US" sz="2400" dirty="0" err="1"/>
              <a:t>mismo</a:t>
            </a:r>
            <a:r>
              <a:rPr lang="en-US" sz="2400" dirty="0"/>
              <a:t> </a:t>
            </a:r>
            <a:r>
              <a:rPr lang="en-US" sz="2400" dirty="0" err="1"/>
              <a:t>modo</a:t>
            </a:r>
            <a:r>
              <a:rPr lang="en-US" sz="2400" dirty="0"/>
              <a:t> entre los </a:t>
            </a:r>
            <a:r>
              <a:rPr lang="en-US" sz="2400" dirty="0" err="1"/>
              <a:t>jóvenes</a:t>
            </a:r>
            <a:r>
              <a:rPr lang="en-US" sz="2400" dirty="0"/>
              <a:t>  de 18 y 29 </a:t>
            </a:r>
            <a:r>
              <a:rPr lang="en-US" sz="2400" dirty="0" err="1"/>
              <a:t>años</a:t>
            </a:r>
            <a:r>
              <a:rPr lang="en-US" sz="2400" dirty="0"/>
              <a:t>, 5 de </a:t>
            </a:r>
            <a:r>
              <a:rPr lang="en-US" sz="2400" dirty="0" err="1"/>
              <a:t>cada</a:t>
            </a:r>
            <a:r>
              <a:rPr lang="en-US" sz="2400" dirty="0"/>
              <a:t> 10  </a:t>
            </a:r>
            <a:r>
              <a:rPr lang="en-US" sz="2400" dirty="0" err="1"/>
              <a:t>abandonaron</a:t>
            </a:r>
            <a:r>
              <a:rPr lang="en-US" sz="2400" dirty="0"/>
              <a:t>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estudios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falta</a:t>
            </a:r>
            <a:r>
              <a:rPr lang="en-US" sz="2400" dirty="0"/>
              <a:t> de </a:t>
            </a:r>
            <a:r>
              <a:rPr lang="en-US" sz="2400" dirty="0" err="1"/>
              <a:t>interés</a:t>
            </a:r>
            <a:r>
              <a:rPr lang="en-US" sz="2400" dirty="0"/>
              <a:t>, y </a:t>
            </a:r>
            <a:r>
              <a:rPr lang="en-US" sz="2400" dirty="0" err="1"/>
              <a:t>casi</a:t>
            </a:r>
            <a:r>
              <a:rPr lang="en-US" sz="2400" dirty="0"/>
              <a:t> 3 de </a:t>
            </a:r>
            <a:r>
              <a:rPr lang="en-US" sz="2400" dirty="0" err="1"/>
              <a:t>cada</a:t>
            </a:r>
            <a:r>
              <a:rPr lang="en-US" sz="2400" dirty="0"/>
              <a:t> 10 </a:t>
            </a:r>
            <a:r>
              <a:rPr lang="en-US" sz="2400" dirty="0" err="1"/>
              <a:t>porque</a:t>
            </a:r>
            <a:r>
              <a:rPr lang="en-US" sz="2400" dirty="0"/>
              <a:t> </a:t>
            </a:r>
            <a:r>
              <a:rPr lang="en-US" sz="2400" dirty="0" err="1"/>
              <a:t>comenzaron</a:t>
            </a:r>
            <a:r>
              <a:rPr lang="en-US" sz="2400" dirty="0"/>
              <a:t> a </a:t>
            </a:r>
            <a:r>
              <a:rPr lang="en-US" sz="2400" dirty="0" err="1"/>
              <a:t>trabajar</a:t>
            </a:r>
            <a:r>
              <a:rPr lang="en-US" sz="2400" dirty="0" smtClean="0"/>
              <a:t>.</a:t>
            </a:r>
            <a:endParaRPr lang="es-AR" sz="2400" dirty="0"/>
          </a:p>
          <a:p>
            <a:pPr algn="just"/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351678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Desvinculación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QUINTILES EXTREMOS DE INGRESOS: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65" y="1628800"/>
            <a:ext cx="7956000" cy="520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5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Desvinculación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QUINTILES EXTREMOS DE INGRESOS: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28904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5 de cada 10 jóvenes  provenientes del 20% de hogares más pobres que abandonaron sus estudios lo hicieron por falta de interés,  2 de cada 10 porque ingresaron en el mercado de trabajo y 1 de cada 10 porque ella o su pareja quedó </a:t>
            </a:r>
            <a:r>
              <a:rPr lang="es-ES" sz="2400" dirty="0" smtClean="0"/>
              <a:t>embarazada.</a:t>
            </a:r>
            <a:endParaRPr lang="es-ES" sz="2400" dirty="0"/>
          </a:p>
          <a:p>
            <a:pPr algn="just"/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Del mismo modo, 5 de cada 10 jóvenes  provenientes del 20% de hogares de mayores ingresos que abandonaron sus estudios lo hicieron por falta de interés, y casi 3 de cada 10 porque comenzaron a trabajar</a:t>
            </a:r>
            <a:r>
              <a:rPr lang="es-ES" sz="2400" dirty="0" smtClean="0"/>
              <a:t>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47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2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Nivel educativo máximo alcanzado</a:t>
            </a:r>
            <a:endParaRPr lang="es-ES" sz="42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NIVEL SOCIOECONÓMICO: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66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6" y="97176"/>
            <a:ext cx="9036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2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Nivel educativo máximo alcanzado</a:t>
            </a:r>
            <a:endParaRPr lang="es-ES" sz="42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NIVEL SOCIOECONÓMICO: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1836107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/>
              <a:t>La mitad de las personas de 25 años o más (50,7%) provenientes del 20% de los hogares de menores ingresos </a:t>
            </a:r>
            <a:r>
              <a:rPr lang="es-ES" sz="2000" dirty="0" smtClean="0"/>
              <a:t>presenta </a:t>
            </a:r>
            <a:r>
              <a:rPr lang="es-ES" sz="2000" dirty="0"/>
              <a:t>educación primaria como máximo nivel educativo </a:t>
            </a:r>
            <a:r>
              <a:rPr lang="es-ES" sz="2000" dirty="0" smtClean="0"/>
              <a:t>alcanzado.</a:t>
            </a:r>
          </a:p>
          <a:p>
            <a:pPr algn="just"/>
            <a:endParaRPr lang="es-ES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/>
              <a:t>Para los </a:t>
            </a:r>
            <a:r>
              <a:rPr lang="en-US" sz="2000" dirty="0" err="1"/>
              <a:t>hogares</a:t>
            </a:r>
            <a:r>
              <a:rPr lang="en-US" sz="2000" dirty="0"/>
              <a:t> de </a:t>
            </a:r>
            <a:r>
              <a:rPr lang="en-US" sz="2000" dirty="0" err="1"/>
              <a:t>mayores</a:t>
            </a:r>
            <a:r>
              <a:rPr lang="en-US" sz="2000" dirty="0"/>
              <a:t> </a:t>
            </a:r>
            <a:r>
              <a:rPr lang="en-US" sz="2000" dirty="0" err="1" smtClean="0"/>
              <a:t>ingresos</a:t>
            </a:r>
            <a:r>
              <a:rPr lang="en-US" sz="2000" dirty="0" smtClean="0"/>
              <a:t>,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/>
              <a:t>de 9 de </a:t>
            </a:r>
            <a:r>
              <a:rPr lang="en-US" sz="2000" dirty="0" err="1"/>
              <a:t>cada</a:t>
            </a:r>
            <a:r>
              <a:rPr lang="en-US" sz="2000" dirty="0"/>
              <a:t> 10 (94,6%) </a:t>
            </a:r>
            <a:r>
              <a:rPr lang="en-US" sz="2000" dirty="0" err="1"/>
              <a:t>supera</a:t>
            </a:r>
            <a:r>
              <a:rPr lang="en-US" sz="2000" dirty="0"/>
              <a:t> </a:t>
            </a:r>
            <a:r>
              <a:rPr lang="en-US" sz="2000" dirty="0" err="1"/>
              <a:t>este</a:t>
            </a:r>
            <a:r>
              <a:rPr lang="en-US" sz="2000" dirty="0"/>
              <a:t> </a:t>
            </a:r>
            <a:r>
              <a:rPr lang="en-US" sz="2000" dirty="0" err="1"/>
              <a:t>nivel</a:t>
            </a:r>
            <a:r>
              <a:rPr lang="en-US" sz="2000" dirty="0"/>
              <a:t> </a:t>
            </a:r>
            <a:r>
              <a:rPr lang="en-US" sz="2000" dirty="0" err="1" smtClean="0"/>
              <a:t>educativo</a:t>
            </a:r>
            <a:r>
              <a:rPr lang="en-US" sz="2000" dirty="0" smtClean="0"/>
              <a:t>.</a:t>
            </a:r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/>
              <a:t>1 de cada </a:t>
            </a:r>
            <a:r>
              <a:rPr lang="es-AR" sz="2000" dirty="0" smtClean="0"/>
              <a:t>40 </a:t>
            </a:r>
            <a:r>
              <a:rPr lang="es-AR" sz="2000" dirty="0"/>
              <a:t>personas del primer quintil de ingresos accede a estudios </a:t>
            </a:r>
            <a:r>
              <a:rPr lang="es-AR" sz="2000" dirty="0" smtClean="0"/>
              <a:t>terciarios, mientras que en </a:t>
            </a:r>
            <a:r>
              <a:rPr lang="es-AR" sz="2000" dirty="0"/>
              <a:t>el quintil </a:t>
            </a:r>
            <a:r>
              <a:rPr lang="es-AR" sz="2000" dirty="0" smtClean="0"/>
              <a:t>mayor lo hacen 5 </a:t>
            </a:r>
            <a:r>
              <a:rPr lang="es-AR" sz="2000" dirty="0"/>
              <a:t>de cada </a:t>
            </a:r>
            <a:r>
              <a:rPr lang="es-AR" sz="2000" dirty="0" smtClean="0"/>
              <a:t>10.</a:t>
            </a:r>
          </a:p>
          <a:p>
            <a:pPr algn="just"/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000" dirty="0" smtClean="0"/>
              <a:t>Respecto a educación </a:t>
            </a:r>
            <a:r>
              <a:rPr lang="es-AR" sz="2000" dirty="0"/>
              <a:t>media como máximo nivel educativo </a:t>
            </a:r>
            <a:r>
              <a:rPr lang="es-AR" sz="2000" dirty="0" smtClean="0"/>
              <a:t>alcanzado, el 45,7% del quintil de hogares de menores ingresos logra dicho nivel. Mientras que en el quintil de mayores ingresos esta situación alcanza al 36,9%.</a:t>
            </a:r>
            <a:endParaRPr lang="es-AR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8243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17659" r="18009" b="6250"/>
          <a:stretch/>
        </p:blipFill>
        <p:spPr bwMode="auto">
          <a:xfrm>
            <a:off x="-1" y="0"/>
            <a:ext cx="91515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627784" y="404664"/>
            <a:ext cx="38884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/>
              <a:t>AUTORIDADES</a:t>
            </a:r>
          </a:p>
          <a:p>
            <a:endParaRPr lang="es-ES" dirty="0"/>
          </a:p>
          <a:p>
            <a:pPr algn="ctr"/>
            <a:r>
              <a:rPr lang="es-ES" b="1" dirty="0"/>
              <a:t>Dr. Tabaré Vázquez</a:t>
            </a:r>
          </a:p>
          <a:p>
            <a:pPr algn="ctr"/>
            <a:r>
              <a:rPr lang="es-ES" dirty="0"/>
              <a:t>Presidente de la </a:t>
            </a:r>
            <a:r>
              <a:rPr lang="es-ES" dirty="0" smtClean="0"/>
              <a:t>República</a:t>
            </a:r>
          </a:p>
          <a:p>
            <a:pPr algn="ctr"/>
            <a:endParaRPr lang="es-ES" dirty="0"/>
          </a:p>
          <a:p>
            <a:pPr algn="ctr"/>
            <a:r>
              <a:rPr lang="es-ES" b="1" dirty="0"/>
              <a:t>Dra. María Julia Muñoz</a:t>
            </a:r>
          </a:p>
          <a:p>
            <a:pPr algn="ctr"/>
            <a:r>
              <a:rPr lang="es-ES" dirty="0"/>
              <a:t>Ministra de Educación y </a:t>
            </a:r>
            <a:r>
              <a:rPr lang="es-ES" dirty="0" smtClean="0"/>
              <a:t>Cultura</a:t>
            </a:r>
          </a:p>
          <a:p>
            <a:pPr algn="ctr"/>
            <a:endParaRPr lang="es-ES" dirty="0"/>
          </a:p>
          <a:p>
            <a:pPr algn="ctr"/>
            <a:r>
              <a:rPr lang="es-ES" b="1" dirty="0" err="1"/>
              <a:t>Mag</a:t>
            </a:r>
            <a:r>
              <a:rPr lang="es-ES" b="1" dirty="0"/>
              <a:t>. Edith </a:t>
            </a:r>
            <a:r>
              <a:rPr lang="es-ES" b="1" dirty="0" err="1"/>
              <a:t>Moraes</a:t>
            </a:r>
            <a:endParaRPr lang="es-ES" b="1" dirty="0"/>
          </a:p>
          <a:p>
            <a:pPr algn="ctr"/>
            <a:r>
              <a:rPr lang="es-ES" dirty="0"/>
              <a:t>Subsecretaria de Educación y Cultura</a:t>
            </a:r>
          </a:p>
          <a:p>
            <a:pPr algn="ctr"/>
            <a:endParaRPr lang="es-ES" b="1" dirty="0" smtClean="0"/>
          </a:p>
          <a:p>
            <a:pPr algn="ctr"/>
            <a:r>
              <a:rPr lang="es-ES" b="1" dirty="0" err="1" smtClean="0"/>
              <a:t>Dra</a:t>
            </a:r>
            <a:r>
              <a:rPr lang="es-ES" b="1" dirty="0" smtClean="0"/>
              <a:t> </a:t>
            </a:r>
            <a:r>
              <a:rPr lang="es-ES" b="1" dirty="0"/>
              <a:t>Ana Gabriela González </a:t>
            </a:r>
            <a:r>
              <a:rPr lang="es-ES" b="1" dirty="0" err="1"/>
              <a:t>Gargano</a:t>
            </a:r>
            <a:endParaRPr lang="es-ES" b="1" dirty="0"/>
          </a:p>
          <a:p>
            <a:pPr algn="ctr"/>
            <a:r>
              <a:rPr lang="es-ES" dirty="0"/>
              <a:t>Directora General de Secretaría</a:t>
            </a:r>
          </a:p>
          <a:p>
            <a:pPr algn="ctr"/>
            <a:endParaRPr lang="es-ES" b="1" dirty="0" smtClean="0"/>
          </a:p>
          <a:p>
            <a:pPr algn="ctr"/>
            <a:r>
              <a:rPr lang="es-ES" b="1" dirty="0" err="1" smtClean="0"/>
              <a:t>Mag</a:t>
            </a:r>
            <a:r>
              <a:rPr lang="es-ES" b="1" dirty="0"/>
              <a:t>. Rosita Inés </a:t>
            </a:r>
            <a:r>
              <a:rPr lang="es-ES" b="1" dirty="0" err="1"/>
              <a:t>Angelo</a:t>
            </a:r>
            <a:endParaRPr lang="es-ES" b="1" dirty="0"/>
          </a:p>
          <a:p>
            <a:pPr algn="ctr"/>
            <a:r>
              <a:rPr lang="es-ES" dirty="0"/>
              <a:t>Directora de Educación</a:t>
            </a:r>
          </a:p>
        </p:txBody>
      </p:sp>
    </p:spTree>
    <p:extLst>
      <p:ext uri="{BB962C8B-B14F-4D97-AF65-F5344CB8AC3E}">
        <p14:creationId xmlns:p14="http://schemas.microsoft.com/office/powerpoint/2010/main" val="50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17659" r="18009" b="6250"/>
          <a:stretch/>
        </p:blipFill>
        <p:spPr bwMode="auto">
          <a:xfrm>
            <a:off x="-1" y="-27384"/>
            <a:ext cx="9151523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528592" y="3861048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su atención.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947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PRESENTACIÓN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3528" y="1574497"/>
            <a:ext cx="856895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/>
              <a:t>El logro educativo de una persona se define como </a:t>
            </a:r>
            <a:r>
              <a:rPr lang="es-ES" dirty="0" smtClean="0"/>
              <a:t>el nivel </a:t>
            </a:r>
            <a:r>
              <a:rPr lang="es-ES" dirty="0"/>
              <a:t>educativo más avanzado que esta alcanzó en </a:t>
            </a:r>
            <a:r>
              <a:rPr lang="es-ES" dirty="0" smtClean="0"/>
              <a:t>el marco </a:t>
            </a:r>
            <a:r>
              <a:rPr lang="es-ES" dirty="0"/>
              <a:t>de la estructura de certificaciones nacionales. </a:t>
            </a:r>
            <a:r>
              <a:rPr lang="es-ES" dirty="0" smtClean="0"/>
              <a:t>El monitoreo </a:t>
            </a:r>
            <a:r>
              <a:rPr lang="es-ES" dirty="0"/>
              <a:t>del porcentaje de personas posicionadas </a:t>
            </a:r>
            <a:r>
              <a:rPr lang="es-ES" dirty="0" smtClean="0"/>
              <a:t>en dicha </a:t>
            </a:r>
            <a:r>
              <a:rPr lang="es-ES" dirty="0"/>
              <a:t>estructura de certificaciones configura uno de </a:t>
            </a:r>
            <a:r>
              <a:rPr lang="es-ES" dirty="0" smtClean="0"/>
              <a:t>los indicadores </a:t>
            </a:r>
            <a:r>
              <a:rPr lang="es-ES" dirty="0"/>
              <a:t>de desigualdad social más utilizados por </a:t>
            </a:r>
            <a:r>
              <a:rPr lang="es-ES" dirty="0" smtClean="0"/>
              <a:t>la bibliografía </a:t>
            </a:r>
            <a:r>
              <a:rPr lang="es-ES" dirty="0"/>
              <a:t>especializada</a:t>
            </a:r>
            <a:r>
              <a:rPr lang="es-ES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s-ES" dirty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/>
              <a:t>La Encuesta Continua de Hogares resulta, en </a:t>
            </a:r>
            <a:r>
              <a:rPr lang="es-ES" dirty="0" smtClean="0"/>
              <a:t>este sentido</a:t>
            </a:r>
            <a:r>
              <a:rPr lang="es-ES" dirty="0"/>
              <a:t>, un instrumento de gran utilidad, en </a:t>
            </a:r>
            <a:r>
              <a:rPr lang="es-ES" dirty="0" smtClean="0"/>
              <a:t>cuanto posibilita </a:t>
            </a:r>
            <a:r>
              <a:rPr lang="es-ES" dirty="0"/>
              <a:t>examinar el logro educativo de las </a:t>
            </a:r>
            <a:r>
              <a:rPr lang="es-ES" dirty="0" smtClean="0"/>
              <a:t>personas conjuntamente </a:t>
            </a:r>
            <a:r>
              <a:rPr lang="es-ES" dirty="0"/>
              <a:t>con el desempeño en otras esferas </a:t>
            </a:r>
            <a:r>
              <a:rPr lang="es-ES" dirty="0" smtClean="0"/>
              <a:t>de la </a:t>
            </a:r>
            <a:r>
              <a:rPr lang="es-ES" dirty="0"/>
              <a:t>vida social. Asimismo, complementa los </a:t>
            </a:r>
            <a:r>
              <a:rPr lang="es-ES" dirty="0" smtClean="0"/>
              <a:t>registros administrativos </a:t>
            </a:r>
            <a:r>
              <a:rPr lang="es-ES" dirty="0"/>
              <a:t>ya que brinda información que </a:t>
            </a:r>
            <a:r>
              <a:rPr lang="es-ES" dirty="0" smtClean="0"/>
              <a:t>permite caracterizar </a:t>
            </a:r>
            <a:r>
              <a:rPr lang="es-ES" dirty="0"/>
              <a:t>a aquellas personas que no asisten al </a:t>
            </a:r>
            <a:r>
              <a:rPr lang="es-ES" dirty="0" smtClean="0"/>
              <a:t>sistema educativo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944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CONTENIDO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3528" y="1690930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Analfabetismo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Cobertura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Nivel educativo máximo alcanzado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Culminación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Desvinculación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800" dirty="0" smtClean="0"/>
              <a:t>Síntesis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9941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Analfabetismo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082377" cy="49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7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Analfabetismo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1487681"/>
            <a:ext cx="86764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En </a:t>
            </a:r>
            <a:r>
              <a:rPr lang="es-ES" sz="2400" dirty="0"/>
              <a:t>los últimos 50 años, la tasa de analfabetismo se redujo a casi la sexta parte de la existente en 1963</a:t>
            </a:r>
            <a:r>
              <a:rPr lang="es-ES" sz="2400" dirty="0" smtClean="0"/>
              <a:t>.</a:t>
            </a:r>
          </a:p>
          <a:p>
            <a:pPr algn="just"/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/>
              <a:t>En </a:t>
            </a:r>
            <a:r>
              <a:rPr lang="es-ES" sz="2400" dirty="0" smtClean="0"/>
              <a:t>1963 el país tenía un nivel de analfabetismo de </a:t>
            </a:r>
            <a:r>
              <a:rPr lang="es-ES" sz="2400" dirty="0"/>
              <a:t>8,8 </a:t>
            </a:r>
            <a:r>
              <a:rPr lang="es-ES" sz="2400" dirty="0" smtClean="0"/>
              <a:t>%, en 2017 este guarismo es de 1,4 %.</a:t>
            </a:r>
          </a:p>
          <a:p>
            <a:pPr algn="just"/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Por área demográfica, a nivel Rural la cifra era de 15,4 % en 1963 y es de 2,3% para 2017. </a:t>
            </a:r>
          </a:p>
          <a:p>
            <a:pPr algn="just"/>
            <a:endParaRPr lang="es-ES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/>
              <a:t>Para 2017 se destaca que </a:t>
            </a:r>
            <a:r>
              <a:rPr lang="es-ES" sz="2400" dirty="0"/>
              <a:t>entre las personas de 15 a 39 </a:t>
            </a:r>
            <a:r>
              <a:rPr lang="es-ES" sz="2400" dirty="0" smtClean="0"/>
              <a:t>años solo el 1,1 % de la población es analfabeta, constatando una diferencia con las generaciones más grandes de 65 años o más de edad que presentan un 2,5 %.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4127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Y QUINTILES DE INGRESO: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850460" cy="479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2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794" t="17659" r="40027" b="22817"/>
          <a:stretch/>
        </p:blipFill>
        <p:spPr bwMode="auto">
          <a:xfrm>
            <a:off x="0" y="0"/>
            <a:ext cx="323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4000"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8991" r="26848" b="49650"/>
          <a:stretch/>
        </p:blipFill>
        <p:spPr bwMode="auto">
          <a:xfrm>
            <a:off x="-1" y="-27384"/>
            <a:ext cx="914400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237" y="97176"/>
            <a:ext cx="858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Cobertura</a:t>
            </a:r>
            <a:endParaRPr lang="es-ES" sz="48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0040" y="1167135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POR EDADES Y QUINTILES DE INGRESO:</a:t>
            </a:r>
            <a:endParaRPr lang="es-ES" sz="2400" b="1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7544" y="1628800"/>
            <a:ext cx="59766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3528" y="2060848"/>
            <a:ext cx="8676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/>
              <a:t>La escolarización de los niños de 3 años de edad alcanza </a:t>
            </a:r>
            <a:r>
              <a:rPr lang="es-ES" sz="2000" dirty="0" smtClean="0"/>
              <a:t>a más de siete de cada diez.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/>
              <a:t>Entre los </a:t>
            </a:r>
            <a:r>
              <a:rPr lang="es-ES" sz="2000" dirty="0" smtClean="0"/>
              <a:t>5 </a:t>
            </a:r>
            <a:r>
              <a:rPr lang="es-ES" sz="2000" dirty="0"/>
              <a:t>y 14 años se consolida una participación superior al </a:t>
            </a:r>
            <a:r>
              <a:rPr lang="es-ES" sz="2000" dirty="0" smtClean="0"/>
              <a:t>95 %, </a:t>
            </a:r>
            <a:r>
              <a:rPr lang="es-ES" sz="2000" dirty="0"/>
              <a:t>y es el tramo de edad en donde las desigualdades socioeconómicas presentan una menor incidencia sobre la asistencia al sistema educativo</a:t>
            </a:r>
            <a:r>
              <a:rPr lang="es-ES" sz="2000" dirty="0" smtClean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000" dirty="0"/>
              <a:t>A partir de los 15 años se </a:t>
            </a:r>
            <a:r>
              <a:rPr lang="es-ES" sz="2000" dirty="0" smtClean="0"/>
              <a:t>observa que </a:t>
            </a:r>
            <a:r>
              <a:rPr lang="es-ES" sz="2000" dirty="0"/>
              <a:t>la cobertura disminuye conforme aumenta la edad y que se profundiza la diferencia entre quintiles de </a:t>
            </a:r>
            <a:r>
              <a:rPr lang="es-ES" sz="2000" dirty="0" smtClean="0"/>
              <a:t>ingreso.</a:t>
            </a:r>
            <a:endParaRPr lang="es-ES" sz="2000" dirty="0"/>
          </a:p>
          <a:p>
            <a:pPr algn="just"/>
            <a:endParaRPr lang="es-ES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0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8422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834</TotalTime>
  <Words>1495</Words>
  <Application>Microsoft Office PowerPoint</Application>
  <PresentationFormat>Presentación en pantalla (4:3)</PresentationFormat>
  <Paragraphs>171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Transmisión de listas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Orós,  Carla</dc:creator>
  <cp:lastModifiedBy>Daniel Manber</cp:lastModifiedBy>
  <cp:revision>62</cp:revision>
  <dcterms:created xsi:type="dcterms:W3CDTF">2018-07-27T19:52:06Z</dcterms:created>
  <dcterms:modified xsi:type="dcterms:W3CDTF">2018-08-06T18:33:50Z</dcterms:modified>
</cp:coreProperties>
</file>