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p:sldMasterIdLst>
    <p:sldMasterId id="2147483648" r:id="rId1"/>
  </p:sldMasterIdLst>
  <p:notesMasterIdLst>
    <p:notesMasterId r:id="rId17"/>
  </p:notesMasterIdLst>
  <p:sldIdLst>
    <p:sldId id="257" r:id="rId2"/>
    <p:sldId id="311" r:id="rId3"/>
    <p:sldId id="312" r:id="rId4"/>
    <p:sldId id="313" r:id="rId5"/>
    <p:sldId id="314" r:id="rId6"/>
    <p:sldId id="315" r:id="rId7"/>
    <p:sldId id="323" r:id="rId8"/>
    <p:sldId id="332" r:id="rId9"/>
    <p:sldId id="316" r:id="rId10"/>
    <p:sldId id="317" r:id="rId11"/>
    <p:sldId id="318" r:id="rId12"/>
    <p:sldId id="319" r:id="rId13"/>
    <p:sldId id="360" r:id="rId14"/>
    <p:sldId id="361" r:id="rId15"/>
    <p:sldId id="362" r:id="rId1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588" autoAdjust="0"/>
    <p:restoredTop sz="94671" autoAdjust="0"/>
  </p:normalViewPr>
  <p:slideViewPr>
    <p:cSldViewPr>
      <p:cViewPr>
        <p:scale>
          <a:sx n="77" d="100"/>
          <a:sy n="77" d="100"/>
        </p:scale>
        <p:origin x="-72" y="-72"/>
      </p:cViewPr>
      <p:guideLst>
        <p:guide orient="horz" pos="2160"/>
        <p:guide pos="2893"/>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AA08A3-3CCC-49E6-964C-E1738A6D992D}" type="datetimeFigureOut">
              <a:rPr lang="es-ES" smtClean="0"/>
              <a:t>20/12/2017</a:t>
            </a:fld>
            <a:endParaRPr lang="es-E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B2CB49-322C-48BB-A333-B208C96D6BAF}" type="slidenum">
              <a:rPr lang="es-ES" smtClean="0"/>
              <a:t>‹Nº›</a:t>
            </a:fld>
            <a:endParaRPr lang="es-ES"/>
          </a:p>
        </p:txBody>
      </p:sp>
    </p:spTree>
    <p:extLst>
      <p:ext uri="{BB962C8B-B14F-4D97-AF65-F5344CB8AC3E}">
        <p14:creationId xmlns:p14="http://schemas.microsoft.com/office/powerpoint/2010/main" val="3402609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197B22D-A097-464C-8A00-9C6A29CE5155}" type="datetimeFigureOut">
              <a:rPr lang="es-ES" smtClean="0"/>
              <a:t>20/12/2017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B5312B8-7BF4-440F-B98A-C299D9A46EA9}"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hasCustomPrompt="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197B22D-A097-464C-8A00-9C6A29CE5155}" type="datetimeFigureOut">
              <a:rPr lang="es-ES" smtClean="0"/>
              <a:t>20/12/2017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B5312B8-7BF4-440F-B98A-C299D9A46EA9}"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hasCustomPrompt="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197B22D-A097-464C-8A00-9C6A29CE5155}" type="datetimeFigureOut">
              <a:rPr lang="es-ES" smtClean="0"/>
              <a:t>20/12/2017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B5312B8-7BF4-440F-B98A-C299D9A46EA9}"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hasCustomPrompt="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197B22D-A097-464C-8A00-9C6A29CE5155}" type="datetimeFigureOut">
              <a:rPr lang="es-ES" smtClean="0"/>
              <a:t>20/12/2017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B5312B8-7BF4-440F-B98A-C299D9A46EA9}"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197B22D-A097-464C-8A00-9C6A29CE5155}" type="datetimeFigureOut">
              <a:rPr lang="es-ES" smtClean="0"/>
              <a:t>20/12/2017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B5312B8-7BF4-440F-B98A-C299D9A46EA9}"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197B22D-A097-464C-8A00-9C6A29CE5155}" type="datetimeFigureOut">
              <a:rPr lang="es-ES" smtClean="0"/>
              <a:t>20/12/2017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B5312B8-7BF4-440F-B98A-C299D9A46EA9}"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197B22D-A097-464C-8A00-9C6A29CE5155}" type="datetimeFigureOut">
              <a:rPr lang="es-ES" smtClean="0"/>
              <a:t>20/12/2017</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FB5312B8-7BF4-440F-B98A-C299D9A46EA9}"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197B22D-A097-464C-8A00-9C6A29CE5155}" type="datetimeFigureOut">
              <a:rPr lang="es-ES" smtClean="0"/>
              <a:t>20/12/2017</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FB5312B8-7BF4-440F-B98A-C299D9A46EA9}"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197B22D-A097-464C-8A00-9C6A29CE5155}" type="datetimeFigureOut">
              <a:rPr lang="es-ES" smtClean="0"/>
              <a:t>20/12/2017</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FB5312B8-7BF4-440F-B98A-C299D9A46EA9}"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197B22D-A097-464C-8A00-9C6A29CE5155}" type="datetimeFigureOut">
              <a:rPr lang="es-ES" smtClean="0"/>
              <a:t>20/12/2017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B5312B8-7BF4-440F-B98A-C299D9A46EA9}"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197B22D-A097-464C-8A00-9C6A29CE5155}" type="datetimeFigureOut">
              <a:rPr lang="es-ES" smtClean="0"/>
              <a:t>20/12/2017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B5312B8-7BF4-440F-B98A-C299D9A46EA9}"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97B22D-A097-464C-8A00-9C6A29CE5155}" type="datetimeFigureOut">
              <a:rPr lang="es-ES" smtClean="0"/>
              <a:t>20/12/2017</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5312B8-7BF4-440F-B98A-C299D9A46EA9}"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0" y="6381328"/>
            <a:ext cx="9144000" cy="47667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pic>
        <p:nvPicPr>
          <p:cNvPr id="1026" name="Picture 2" descr="C:\Users\oros\Desktop\logo Dirección de Educación MEC _fondo transparen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74777" y="575939"/>
            <a:ext cx="2769222" cy="691351"/>
          </a:xfrm>
          <a:prstGeom prst="rect">
            <a:avLst/>
          </a:prstGeom>
          <a:noFill/>
          <a:extLst>
            <a:ext uri="{909E8E84-426E-40DD-AFC4-6F175D3DCCD1}">
              <a14:hiddenFill xmlns:a14="http://schemas.microsoft.com/office/drawing/2010/main">
                <a:solidFill>
                  <a:srgbClr val="FFFFFF"/>
                </a:solidFill>
              </a14:hiddenFill>
            </a:ext>
          </a:extLst>
        </p:spPr>
      </p:pic>
      <p:sp>
        <p:nvSpPr>
          <p:cNvPr id="10" name="9 Rectángulo"/>
          <p:cNvSpPr/>
          <p:nvPr/>
        </p:nvSpPr>
        <p:spPr>
          <a:xfrm>
            <a:off x="-1" y="0"/>
            <a:ext cx="9144000" cy="47667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pic>
        <p:nvPicPr>
          <p:cNvPr id="11" name="3 Imagen"/>
          <p:cNvPicPr>
            <a:picLocks noChangeAspect="1"/>
          </p:cNvPicPr>
          <p:nvPr/>
        </p:nvPicPr>
        <p:blipFill>
          <a:blip r:embed="rId3"/>
          <a:stretch>
            <a:fillRect/>
          </a:stretch>
        </p:blipFill>
        <p:spPr>
          <a:xfrm>
            <a:off x="757969" y="1700808"/>
            <a:ext cx="1416441" cy="1409834"/>
          </a:xfrm>
          <a:prstGeom prst="rect">
            <a:avLst/>
          </a:prstGeom>
          <a:ln>
            <a:noFill/>
          </a:ln>
          <a:effectLst>
            <a:outerShdw blurRad="190500" algn="tl" rotWithShape="0">
              <a:srgbClr val="000000">
                <a:alpha val="70000"/>
              </a:srgbClr>
            </a:outerShdw>
          </a:effectLst>
        </p:spPr>
      </p:pic>
      <p:sp>
        <p:nvSpPr>
          <p:cNvPr id="12" name="2 CuadroTexto"/>
          <p:cNvSpPr txBox="1"/>
          <p:nvPr/>
        </p:nvSpPr>
        <p:spPr>
          <a:xfrm>
            <a:off x="2204704" y="1582921"/>
            <a:ext cx="6383680" cy="2062103"/>
          </a:xfrm>
          <a:prstGeom prst="rect">
            <a:avLst/>
          </a:prstGeom>
          <a:noFill/>
        </p:spPr>
        <p:txBody>
          <a:bodyPr wrap="square" rtlCol="0">
            <a:spAutoFit/>
          </a:bodyPr>
          <a:lstStyle/>
          <a:p>
            <a:r>
              <a:rPr lang="es-ES" sz="3200" b="1" dirty="0" smtClean="0">
                <a:latin typeface="Cambria" panose="02040503050406030204" charset="0"/>
              </a:rPr>
              <a:t>Los </a:t>
            </a:r>
            <a:r>
              <a:rPr lang="es-ES" sz="3200" b="1" dirty="0">
                <a:latin typeface="Cambria" panose="02040503050406030204" charset="0"/>
              </a:rPr>
              <a:t>Objetivos de Desarrollo </a:t>
            </a:r>
            <a:r>
              <a:rPr lang="es-ES" sz="3200" b="1" dirty="0" smtClean="0">
                <a:latin typeface="Cambria" panose="02040503050406030204" charset="0"/>
              </a:rPr>
              <a:t>Sostenible. </a:t>
            </a:r>
            <a:r>
              <a:rPr lang="es-ES" sz="3200" b="1" dirty="0">
                <a:latin typeface="Cambria" panose="02040503050406030204" charset="0"/>
              </a:rPr>
              <a:t>Meta </a:t>
            </a:r>
            <a:r>
              <a:rPr lang="es-ES" sz="3200" b="1" dirty="0" smtClean="0">
                <a:latin typeface="Cambria" panose="02040503050406030204" charset="0"/>
              </a:rPr>
              <a:t>4: </a:t>
            </a:r>
            <a:r>
              <a:rPr lang="es-ES" sz="3200" b="1" dirty="0">
                <a:latin typeface="Cambria" panose="02040503050406030204" charset="0"/>
              </a:rPr>
              <a:t>Educación de </a:t>
            </a:r>
            <a:r>
              <a:rPr lang="es-ES" sz="3200" b="1" dirty="0" smtClean="0">
                <a:latin typeface="Cambria" panose="02040503050406030204" charset="0"/>
              </a:rPr>
              <a:t>Calidad. </a:t>
            </a:r>
          </a:p>
          <a:p>
            <a:endParaRPr lang="es-ES" sz="3200" dirty="0">
              <a:latin typeface="Cambria" panose="02040503050406030204" charset="0"/>
            </a:endParaRPr>
          </a:p>
        </p:txBody>
      </p:sp>
      <p:sp>
        <p:nvSpPr>
          <p:cNvPr id="7" name="2 CuadroTexto"/>
          <p:cNvSpPr txBox="1"/>
          <p:nvPr/>
        </p:nvSpPr>
        <p:spPr>
          <a:xfrm>
            <a:off x="899592" y="3080234"/>
            <a:ext cx="7535808" cy="3538220"/>
          </a:xfrm>
          <a:prstGeom prst="rect">
            <a:avLst/>
          </a:prstGeom>
          <a:noFill/>
        </p:spPr>
        <p:txBody>
          <a:bodyPr wrap="square" rtlCol="0">
            <a:spAutoFit/>
          </a:bodyPr>
          <a:lstStyle/>
          <a:p>
            <a:pPr algn="ctr"/>
            <a:endParaRPr lang="es-ES" sz="3200" b="1" dirty="0" smtClean="0">
              <a:latin typeface="Cambria" panose="02040503050406030204" charset="0"/>
            </a:endParaRPr>
          </a:p>
          <a:p>
            <a:pPr algn="ctr"/>
            <a:r>
              <a:rPr lang="es-ES" sz="3200" b="1" dirty="0" smtClean="0">
                <a:solidFill>
                  <a:schemeClr val="tx1"/>
                </a:solidFill>
                <a:latin typeface="Cambria" panose="02040503050406030204" charset="0"/>
              </a:rPr>
              <a:t>Aproximación </a:t>
            </a:r>
            <a:r>
              <a:rPr lang="es-ES" sz="3200" b="1" dirty="0">
                <a:solidFill>
                  <a:schemeClr val="tx1"/>
                </a:solidFill>
                <a:latin typeface="Cambria" panose="02040503050406030204" charset="0"/>
              </a:rPr>
              <a:t>nacional </a:t>
            </a:r>
            <a:r>
              <a:rPr lang="es-ES" sz="3200" b="1" dirty="0">
                <a:latin typeface="Cambria" panose="02040503050406030204" charset="0"/>
              </a:rPr>
              <a:t>a</a:t>
            </a:r>
            <a:r>
              <a:rPr lang="es-ES" sz="3200" b="1" dirty="0" smtClean="0">
                <a:solidFill>
                  <a:schemeClr val="tx1"/>
                </a:solidFill>
                <a:latin typeface="Cambria" panose="02040503050406030204" charset="0"/>
              </a:rPr>
              <a:t> </a:t>
            </a:r>
            <a:r>
              <a:rPr lang="es-ES" sz="3200" b="1" dirty="0">
                <a:solidFill>
                  <a:schemeClr val="tx1"/>
                </a:solidFill>
                <a:latin typeface="Cambria" panose="02040503050406030204" charset="0"/>
              </a:rPr>
              <a:t>la metodología de Naciones Unidas para la elaboración de los ODS</a:t>
            </a:r>
            <a:r>
              <a:rPr lang="es-ES" sz="3200" b="1" dirty="0" smtClean="0">
                <a:solidFill>
                  <a:schemeClr val="tx1"/>
                </a:solidFill>
                <a:latin typeface="Cambria" panose="02040503050406030204" charset="0"/>
              </a:rPr>
              <a:t>.</a:t>
            </a:r>
          </a:p>
          <a:p>
            <a:endParaRPr lang="es-ES" sz="3200" b="1" dirty="0" smtClean="0">
              <a:solidFill>
                <a:schemeClr val="tx1"/>
              </a:solidFill>
              <a:latin typeface="Cambria" panose="02040503050406030204" charset="0"/>
            </a:endParaRPr>
          </a:p>
          <a:p>
            <a:endParaRPr lang="es-ES" sz="3200" b="1" dirty="0" smtClean="0">
              <a:latin typeface="Cambria" panose="02040503050406030204" charset="0"/>
            </a:endParaRPr>
          </a:p>
          <a:p>
            <a:endParaRPr lang="es-ES" sz="3200" dirty="0">
              <a:latin typeface="Cambria" panose="02040503050406030204" charset="0"/>
            </a:endParaRPr>
          </a:p>
        </p:txBody>
      </p:sp>
      <p:sp>
        <p:nvSpPr>
          <p:cNvPr id="3" name="2 CuadroTexto"/>
          <p:cNvSpPr txBox="1"/>
          <p:nvPr/>
        </p:nvSpPr>
        <p:spPr>
          <a:xfrm>
            <a:off x="6012160" y="6381328"/>
            <a:ext cx="3635895" cy="369332"/>
          </a:xfrm>
          <a:prstGeom prst="rect">
            <a:avLst/>
          </a:prstGeom>
          <a:noFill/>
        </p:spPr>
        <p:txBody>
          <a:bodyPr wrap="square" rtlCol="0">
            <a:spAutoFit/>
          </a:bodyPr>
          <a:lstStyle/>
          <a:p>
            <a:r>
              <a:rPr lang="es-ES" b="1" dirty="0" smtClean="0">
                <a:solidFill>
                  <a:schemeClr val="bg1"/>
                </a:solidFill>
              </a:rPr>
              <a:t>INVESTIGACIÓN Y ESTADÍSTICA</a:t>
            </a:r>
            <a:endParaRPr lang="es-ES"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0" y="6381328"/>
            <a:ext cx="9144000" cy="47667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100" name="Cuadro de texto 99"/>
          <p:cNvSpPr txBox="1"/>
          <p:nvPr/>
        </p:nvSpPr>
        <p:spPr>
          <a:xfrm>
            <a:off x="187712" y="764704"/>
            <a:ext cx="8577580" cy="5569585"/>
          </a:xfrm>
          <a:prstGeom prst="rect">
            <a:avLst/>
          </a:prstGeom>
          <a:noFill/>
          <a:ln w="9525">
            <a:noFill/>
          </a:ln>
        </p:spPr>
        <p:txBody>
          <a:bodyPr wrap="square">
            <a:spAutoFit/>
          </a:bodyPr>
          <a:lstStyle/>
          <a:p>
            <a:pPr indent="0"/>
            <a:r>
              <a:rPr lang="es-ES" sz="1600" b="1" dirty="0" smtClean="0">
                <a:solidFill>
                  <a:schemeClr val="accent2"/>
                </a:solidFill>
                <a:latin typeface="Cambria" panose="02040503050406030204" charset="0"/>
                <a:cs typeface="Cambria" panose="02040503050406030204" charset="0"/>
              </a:rPr>
              <a:t>Indicador </a:t>
            </a:r>
            <a:r>
              <a:rPr lang="es-ES" sz="1600" b="1" dirty="0">
                <a:solidFill>
                  <a:schemeClr val="accent2"/>
                </a:solidFill>
                <a:latin typeface="Cambria" panose="02040503050406030204" charset="0"/>
                <a:cs typeface="Cambria" panose="02040503050406030204" charset="0"/>
              </a:rPr>
              <a:t>4.2.10</a:t>
            </a:r>
          </a:p>
          <a:p>
            <a:pPr indent="0"/>
            <a:r>
              <a:rPr lang="es-ES" sz="1600" b="1" dirty="0">
                <a:latin typeface="Cambria" panose="02040503050406030204" charset="0"/>
                <a:cs typeface="Cambria" panose="02040503050406030204" charset="0"/>
              </a:rPr>
              <a:t>Tasa neta de participación en el aprendizaje organizado, un año antes de la edad oficial de entrada en la escuela primaria (5 años de edad)</a:t>
            </a:r>
          </a:p>
          <a:p>
            <a:pPr indent="0"/>
            <a:endParaRPr lang="es-ES" sz="1600" dirty="0">
              <a:latin typeface="Cambria" panose="02040503050406030204" charset="0"/>
              <a:cs typeface="Cambria" panose="02040503050406030204" charset="0"/>
            </a:endParaRPr>
          </a:p>
          <a:p>
            <a:pPr indent="0"/>
            <a:r>
              <a:rPr lang="es-ES" b="1" u="sng" dirty="0">
                <a:latin typeface="Cambria" panose="02040503050406030204" charset="0"/>
                <a:cs typeface="Cambria" panose="02040503050406030204" charset="0"/>
              </a:rPr>
              <a:t>Fuente de Datos:</a:t>
            </a:r>
          </a:p>
          <a:p>
            <a:pPr indent="0"/>
            <a:r>
              <a:rPr lang="es-ES" sz="1600" dirty="0">
                <a:latin typeface="Cambria" panose="02040503050406030204" charset="0"/>
                <a:cs typeface="Cambria" panose="02040503050406030204" charset="0"/>
              </a:rPr>
              <a:t>Elaboración Investigación y Estadística (DE-MEC) de acuerdo a los datos de las ECH del INE 2006-2016</a:t>
            </a:r>
            <a:r>
              <a:rPr lang="es-ES" sz="1600" dirty="0" smtClean="0">
                <a:latin typeface="Cambria" panose="02040503050406030204" charset="0"/>
                <a:cs typeface="Cambria" panose="02040503050406030204" charset="0"/>
              </a:rPr>
              <a:t>.</a:t>
            </a:r>
          </a:p>
          <a:p>
            <a:pPr indent="0"/>
            <a:endParaRPr lang="es-ES" sz="1600" u="sng" dirty="0">
              <a:latin typeface="Cambria" panose="02040503050406030204" charset="0"/>
              <a:cs typeface="Cambria" panose="02040503050406030204" charset="0"/>
            </a:endParaRPr>
          </a:p>
          <a:p>
            <a:pPr indent="0"/>
            <a:r>
              <a:rPr lang="es-ES" b="1" u="sng" dirty="0" smtClean="0">
                <a:latin typeface="Cambria" panose="02040503050406030204" charset="0"/>
                <a:cs typeface="Cambria" panose="02040503050406030204" charset="0"/>
              </a:rPr>
              <a:t>Interpretación </a:t>
            </a:r>
            <a:r>
              <a:rPr lang="es-ES" b="1" u="sng" dirty="0">
                <a:latin typeface="Cambria" panose="02040503050406030204" charset="0"/>
                <a:cs typeface="Cambria" panose="02040503050406030204" charset="0"/>
              </a:rPr>
              <a:t>y Limitaciones:</a:t>
            </a:r>
          </a:p>
          <a:p>
            <a:pPr indent="0"/>
            <a:r>
              <a:rPr lang="es-ES" sz="1600" dirty="0">
                <a:latin typeface="Cambria" panose="02040503050406030204" charset="0"/>
                <a:cs typeface="Cambria" panose="02040503050406030204" charset="0"/>
              </a:rPr>
              <a:t>Un alto valor del indicador muestra un alto grado de participación en programas educativos inmediatamente antes de la edad normativa de ingreso a la educación primaria.</a:t>
            </a:r>
          </a:p>
          <a:p>
            <a:pPr indent="0"/>
            <a:r>
              <a:rPr lang="es-ES" sz="1600" dirty="0">
                <a:latin typeface="Cambria" panose="02040503050406030204" charset="0"/>
                <a:cs typeface="Cambria" panose="02040503050406030204" charset="0"/>
              </a:rPr>
              <a:t>La participación en programas de aprendizaje en edades tempranas no es en todos los países a tiempo completo para todos los niños, de modo que la exposición a los ambientes educativos por fuera del hogar puede variar en intensidad. El indicador mide el porcentaje de niños que están expuestos a programas educativos, pero no la intensidad de los programas, la cual limita la posibilidad de realizar conclusiones con relación al grado de cumplimiento de este objetivo. Es necesario un desarrollo mayor para asegurar que la definición sobre programas educativos sea consistente a lo largo de diversas encuestas y esté definido de una manera que sea fácil y comprensible por los respondientes; idealmente con información recolectada de manera complementaria, en relación con la cantidad de tiempo que los niños pasan en esos programas educativos.</a:t>
            </a:r>
          </a:p>
          <a:p>
            <a:pPr indent="0"/>
            <a:endParaRPr lang="es-ES" sz="1600" dirty="0" smtClean="0">
              <a:latin typeface="Cambria" panose="02040503050406030204" charset="0"/>
              <a:cs typeface="Cambria" panose="02040503050406030204" charset="0"/>
            </a:endParaRPr>
          </a:p>
        </p:txBody>
      </p:sp>
      <p:sp>
        <p:nvSpPr>
          <p:cNvPr id="8" name="7 Rectángulo"/>
          <p:cNvSpPr/>
          <p:nvPr/>
        </p:nvSpPr>
        <p:spPr>
          <a:xfrm>
            <a:off x="-1" y="0"/>
            <a:ext cx="9144000" cy="69269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pic>
        <p:nvPicPr>
          <p:cNvPr id="9" name="3 Imagen"/>
          <p:cNvPicPr>
            <a:picLocks noChangeAspect="1"/>
          </p:cNvPicPr>
          <p:nvPr/>
        </p:nvPicPr>
        <p:blipFill>
          <a:blip r:embed="rId2"/>
          <a:stretch>
            <a:fillRect/>
          </a:stretch>
        </p:blipFill>
        <p:spPr>
          <a:xfrm>
            <a:off x="8412561" y="0"/>
            <a:ext cx="695943" cy="692696"/>
          </a:xfrm>
          <a:prstGeom prst="snip2DiagRect">
            <a:avLst/>
          </a:prstGeom>
          <a:solidFill>
            <a:srgbClr val="FFFFFF">
              <a:shade val="85000"/>
            </a:srgbClr>
          </a:solidFill>
          <a:ln w="28575"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3" name="2 CuadroTexto"/>
          <p:cNvSpPr txBox="1"/>
          <p:nvPr/>
        </p:nvSpPr>
        <p:spPr>
          <a:xfrm>
            <a:off x="35496" y="87015"/>
            <a:ext cx="8208912" cy="461665"/>
          </a:xfrm>
          <a:prstGeom prst="rect">
            <a:avLst/>
          </a:prstGeom>
          <a:noFill/>
        </p:spPr>
        <p:txBody>
          <a:bodyPr wrap="square" rtlCol="0">
            <a:spAutoFit/>
          </a:bodyPr>
          <a:lstStyle/>
          <a:p>
            <a:r>
              <a:rPr lang="es-ES" sz="2400" b="1" dirty="0" smtClean="0">
                <a:solidFill>
                  <a:schemeClr val="bg1"/>
                </a:solidFill>
                <a:latin typeface="Cambria" panose="02040503050406030204" charset="0"/>
              </a:rPr>
              <a:t>Ejemplo de Ficha Técnica (continuación I)</a:t>
            </a:r>
            <a:endParaRPr lang="es-ES" sz="2400" b="1" dirty="0">
              <a:solidFill>
                <a:schemeClr val="bg1"/>
              </a:solidFill>
              <a:latin typeface="Cambria" panose="0204050305040603020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0" y="6381328"/>
            <a:ext cx="9144000" cy="47667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100" name="Cuadro de texto 99"/>
          <p:cNvSpPr txBox="1"/>
          <p:nvPr/>
        </p:nvSpPr>
        <p:spPr>
          <a:xfrm>
            <a:off x="187712" y="764704"/>
            <a:ext cx="8577580" cy="3107690"/>
          </a:xfrm>
          <a:prstGeom prst="rect">
            <a:avLst/>
          </a:prstGeom>
          <a:noFill/>
          <a:ln w="9525">
            <a:noFill/>
          </a:ln>
        </p:spPr>
        <p:txBody>
          <a:bodyPr wrap="square">
            <a:spAutoFit/>
          </a:bodyPr>
          <a:lstStyle/>
          <a:p>
            <a:pPr indent="0"/>
            <a:r>
              <a:rPr lang="es-ES" sz="1600" b="1" dirty="0" smtClean="0">
                <a:solidFill>
                  <a:schemeClr val="accent2"/>
                </a:solidFill>
                <a:latin typeface="Cambria" panose="02040503050406030204" charset="0"/>
                <a:cs typeface="Cambria" panose="02040503050406030204" charset="0"/>
              </a:rPr>
              <a:t>Indicador </a:t>
            </a:r>
            <a:r>
              <a:rPr lang="es-ES" sz="1600" b="1" dirty="0">
                <a:solidFill>
                  <a:schemeClr val="accent2"/>
                </a:solidFill>
                <a:latin typeface="Cambria" panose="02040503050406030204" charset="0"/>
                <a:cs typeface="Cambria" panose="02040503050406030204" charset="0"/>
              </a:rPr>
              <a:t>4.2.10</a:t>
            </a:r>
          </a:p>
          <a:p>
            <a:pPr indent="0"/>
            <a:r>
              <a:rPr lang="es-ES" sz="1600" b="1" dirty="0">
                <a:latin typeface="Cambria" panose="02040503050406030204" charset="0"/>
                <a:cs typeface="Cambria" panose="02040503050406030204" charset="0"/>
              </a:rPr>
              <a:t>Tasa neta de participación en el aprendizaje organizado, un año antes de la edad oficial de entrada en la escuela primaria (5 años de edad)</a:t>
            </a:r>
          </a:p>
          <a:p>
            <a:pPr indent="0"/>
            <a:endParaRPr lang="es-ES" sz="1600" dirty="0">
              <a:latin typeface="Cambria" panose="02040503050406030204" charset="0"/>
              <a:cs typeface="Cambria" panose="02040503050406030204" charset="0"/>
            </a:endParaRPr>
          </a:p>
          <a:p>
            <a:pPr indent="0"/>
            <a:r>
              <a:rPr lang="es-ES" b="1" u="sng" dirty="0" smtClean="0">
                <a:latin typeface="Cambria" panose="02040503050406030204" charset="0"/>
                <a:cs typeface="Cambria" panose="02040503050406030204" charset="0"/>
              </a:rPr>
              <a:t>Comentarios </a:t>
            </a:r>
            <a:r>
              <a:rPr lang="es-ES" b="1" u="sng" dirty="0">
                <a:latin typeface="Cambria" panose="02040503050406030204" charset="0"/>
                <a:cs typeface="Cambria" panose="02040503050406030204" charset="0"/>
              </a:rPr>
              <a:t>a nivel nacional:</a:t>
            </a:r>
          </a:p>
          <a:p>
            <a:pPr indent="0"/>
            <a:endParaRPr lang="es-ES" b="1" u="sng" dirty="0">
              <a:latin typeface="Cambria" panose="02040503050406030204" charset="0"/>
              <a:cs typeface="Cambria" panose="02040503050406030204" charset="0"/>
            </a:endParaRPr>
          </a:p>
          <a:p>
            <a:pPr indent="0"/>
            <a:r>
              <a:rPr lang="es-ES" sz="1600" dirty="0">
                <a:latin typeface="Cambria" panose="02040503050406030204" charset="0"/>
                <a:cs typeface="Cambria" panose="02040503050406030204" charset="0"/>
              </a:rPr>
              <a:t>La edad escolar del año previo al ingreso a educación primaria son los 5 años. Por tanto, en el numerador se consideran los niños de esa edad que asisten a programas de primera infancia (CINE 0) sobre el total de población de 5 años. Nótese que Unesco emplea el dato de matrícula sobre la población de 5 años, este indicador a nivel país se aproxima al utilizar asistencia en vez de matrícula.</a:t>
            </a:r>
          </a:p>
          <a:p>
            <a:pPr indent="0"/>
            <a:endParaRPr lang="es-ES" sz="1600" dirty="0">
              <a:latin typeface="Cambria" panose="02040503050406030204" charset="0"/>
              <a:cs typeface="Cambria" panose="02040503050406030204" charset="0"/>
            </a:endParaRPr>
          </a:p>
        </p:txBody>
      </p:sp>
      <p:sp>
        <p:nvSpPr>
          <p:cNvPr id="8" name="7 Rectángulo"/>
          <p:cNvSpPr/>
          <p:nvPr/>
        </p:nvSpPr>
        <p:spPr>
          <a:xfrm>
            <a:off x="-1" y="0"/>
            <a:ext cx="9144000" cy="69269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pic>
        <p:nvPicPr>
          <p:cNvPr id="9" name="3 Imagen"/>
          <p:cNvPicPr>
            <a:picLocks noChangeAspect="1"/>
          </p:cNvPicPr>
          <p:nvPr/>
        </p:nvPicPr>
        <p:blipFill>
          <a:blip r:embed="rId2"/>
          <a:stretch>
            <a:fillRect/>
          </a:stretch>
        </p:blipFill>
        <p:spPr>
          <a:xfrm>
            <a:off x="8412561" y="0"/>
            <a:ext cx="695943" cy="692696"/>
          </a:xfrm>
          <a:prstGeom prst="snip2DiagRect">
            <a:avLst/>
          </a:prstGeom>
          <a:solidFill>
            <a:srgbClr val="FFFFFF">
              <a:shade val="85000"/>
            </a:srgbClr>
          </a:solidFill>
          <a:ln w="28575"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3" name="2 CuadroTexto"/>
          <p:cNvSpPr txBox="1"/>
          <p:nvPr/>
        </p:nvSpPr>
        <p:spPr>
          <a:xfrm>
            <a:off x="35496" y="87015"/>
            <a:ext cx="8208912" cy="461665"/>
          </a:xfrm>
          <a:prstGeom prst="rect">
            <a:avLst/>
          </a:prstGeom>
          <a:noFill/>
        </p:spPr>
        <p:txBody>
          <a:bodyPr wrap="square" rtlCol="0">
            <a:spAutoFit/>
          </a:bodyPr>
          <a:lstStyle/>
          <a:p>
            <a:r>
              <a:rPr lang="es-ES" sz="2400" b="1" dirty="0" smtClean="0">
                <a:solidFill>
                  <a:schemeClr val="bg1"/>
                </a:solidFill>
                <a:latin typeface="Cambria" panose="02040503050406030204" charset="0"/>
              </a:rPr>
              <a:t>Ejemplo de Ficha Técnica (continuación II)</a:t>
            </a:r>
            <a:endParaRPr lang="es-ES" sz="2400" b="1" dirty="0">
              <a:solidFill>
                <a:schemeClr val="bg1"/>
              </a:solidFill>
              <a:latin typeface="Cambria" panose="0204050305040603020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0" y="6381328"/>
            <a:ext cx="9144000" cy="47667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100" name="Cuadro de texto 99"/>
          <p:cNvSpPr txBox="1"/>
          <p:nvPr/>
        </p:nvSpPr>
        <p:spPr>
          <a:xfrm>
            <a:off x="35496" y="688628"/>
            <a:ext cx="9073008" cy="1815882"/>
          </a:xfrm>
          <a:prstGeom prst="rect">
            <a:avLst/>
          </a:prstGeom>
          <a:noFill/>
          <a:ln w="9525">
            <a:noFill/>
          </a:ln>
        </p:spPr>
        <p:txBody>
          <a:bodyPr wrap="square">
            <a:spAutoFit/>
          </a:bodyPr>
          <a:lstStyle/>
          <a:p>
            <a:pPr indent="0"/>
            <a:r>
              <a:rPr lang="es-ES" sz="1400" b="1" dirty="0">
                <a:latin typeface="Cambria" panose="02040503050406030204" charset="0"/>
                <a:cs typeface="Cambria" panose="02040503050406030204" charset="0"/>
              </a:rPr>
              <a:t>META</a:t>
            </a:r>
          </a:p>
          <a:p>
            <a:pPr indent="0"/>
            <a:r>
              <a:rPr lang="es-ES" sz="1400" dirty="0">
                <a:latin typeface="Cambria" panose="02040503050406030204" charset="0"/>
                <a:cs typeface="Cambria" panose="02040503050406030204" charset="0"/>
              </a:rPr>
              <a:t>4.2. De aquí a 2030, asegurar que todas las niñas y todos los niños tengan acceso a servicios de atención y desarrollo en la primera infancia y educación preescolar de calidad, a fin de que estén preparados para la enseñanza primaria</a:t>
            </a:r>
            <a:r>
              <a:rPr lang="es-ES" sz="1400" dirty="0" smtClean="0">
                <a:latin typeface="Cambria" panose="02040503050406030204" charset="0"/>
                <a:cs typeface="Cambria" panose="02040503050406030204" charset="0"/>
              </a:rPr>
              <a:t>.</a:t>
            </a:r>
          </a:p>
          <a:p>
            <a:pPr indent="0"/>
            <a:endParaRPr lang="es-ES" sz="1400" dirty="0">
              <a:latin typeface="Cambria" panose="02040503050406030204" charset="0"/>
              <a:cs typeface="Cambria" panose="02040503050406030204" charset="0"/>
            </a:endParaRPr>
          </a:p>
          <a:p>
            <a:pPr indent="0"/>
            <a:r>
              <a:rPr lang="es-ES" sz="1400" b="1" dirty="0">
                <a:latin typeface="Cambria" panose="02040503050406030204" charset="0"/>
                <a:cs typeface="Cambria" panose="02040503050406030204" charset="0"/>
              </a:rPr>
              <a:t>INDICADOR</a:t>
            </a:r>
          </a:p>
          <a:p>
            <a:pPr indent="0"/>
            <a:r>
              <a:rPr lang="es-ES" sz="1400" dirty="0">
                <a:latin typeface="Cambria" panose="02040503050406030204" charset="0"/>
                <a:cs typeface="Cambria" panose="02040503050406030204" charset="0"/>
              </a:rPr>
              <a:t>4.2.10. Tasa neta de participación en el aprendizaje organizado, un año antes de la edad oficial de entrada en la escuela primaria (5 años de edad)</a:t>
            </a:r>
          </a:p>
          <a:p>
            <a:pPr indent="0"/>
            <a:endParaRPr lang="es-ES" sz="1400" dirty="0">
              <a:latin typeface="Cambria" panose="02040503050406030204" charset="0"/>
              <a:cs typeface="Cambria" panose="02040503050406030204" charset="0"/>
            </a:endParaRPr>
          </a:p>
        </p:txBody>
      </p:sp>
      <p:sp>
        <p:nvSpPr>
          <p:cNvPr id="8" name="7 Rectángulo"/>
          <p:cNvSpPr/>
          <p:nvPr/>
        </p:nvSpPr>
        <p:spPr>
          <a:xfrm>
            <a:off x="-1" y="0"/>
            <a:ext cx="9144000" cy="69269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pic>
        <p:nvPicPr>
          <p:cNvPr id="9" name="3 Imagen"/>
          <p:cNvPicPr>
            <a:picLocks noChangeAspect="1"/>
          </p:cNvPicPr>
          <p:nvPr/>
        </p:nvPicPr>
        <p:blipFill>
          <a:blip r:embed="rId2"/>
          <a:stretch>
            <a:fillRect/>
          </a:stretch>
        </p:blipFill>
        <p:spPr>
          <a:xfrm>
            <a:off x="8412561" y="0"/>
            <a:ext cx="695943" cy="692696"/>
          </a:xfrm>
          <a:prstGeom prst="snip2DiagRect">
            <a:avLst/>
          </a:prstGeom>
          <a:solidFill>
            <a:srgbClr val="FFFFFF">
              <a:shade val="85000"/>
            </a:srgbClr>
          </a:solidFill>
          <a:ln w="28575"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3" name="2 CuadroTexto"/>
          <p:cNvSpPr txBox="1"/>
          <p:nvPr/>
        </p:nvSpPr>
        <p:spPr>
          <a:xfrm>
            <a:off x="35496" y="87015"/>
            <a:ext cx="8208912" cy="461665"/>
          </a:xfrm>
          <a:prstGeom prst="rect">
            <a:avLst/>
          </a:prstGeom>
          <a:noFill/>
        </p:spPr>
        <p:txBody>
          <a:bodyPr wrap="square" rtlCol="0">
            <a:spAutoFit/>
          </a:bodyPr>
          <a:lstStyle/>
          <a:p>
            <a:r>
              <a:rPr lang="es-ES" sz="2400" b="1" dirty="0" smtClean="0">
                <a:solidFill>
                  <a:schemeClr val="bg1"/>
                </a:solidFill>
                <a:latin typeface="Cambria" panose="02040503050406030204" charset="0"/>
              </a:rPr>
              <a:t>Visualización de estadísticas del indicador</a:t>
            </a:r>
            <a:endParaRPr lang="es-ES" sz="2400" b="1" dirty="0">
              <a:solidFill>
                <a:schemeClr val="bg1"/>
              </a:solidFill>
              <a:latin typeface="Cambria" panose="02040503050406030204" charset="0"/>
            </a:endParaRPr>
          </a:p>
        </p:txBody>
      </p:sp>
      <p:graphicFrame>
        <p:nvGraphicFramePr>
          <p:cNvPr id="3" name="2 Tabla"/>
          <p:cNvGraphicFramePr>
            <a:graphicFrameLocks noGrp="1"/>
          </p:cNvGraphicFramePr>
          <p:nvPr/>
        </p:nvGraphicFramePr>
        <p:xfrm>
          <a:off x="540187" y="2582753"/>
          <a:ext cx="1583933" cy="3293745"/>
        </p:xfrm>
        <a:graphic>
          <a:graphicData uri="http://schemas.openxmlformats.org/drawingml/2006/table">
            <a:tbl>
              <a:tblPr/>
              <a:tblGrid>
                <a:gridCol w="791845"/>
                <a:gridCol w="792088"/>
              </a:tblGrid>
              <a:tr h="214651">
                <a:tc gridSpan="2">
                  <a:txBody>
                    <a:bodyPr/>
                    <a:lstStyle/>
                    <a:p>
                      <a:pPr algn="ctr" fontAlgn="b"/>
                      <a:r>
                        <a:rPr lang="es-ES" sz="1600" b="1" i="0" u="none" strike="noStrike" dirty="0">
                          <a:solidFill>
                            <a:srgbClr val="000000"/>
                          </a:solidFill>
                          <a:effectLst/>
                          <a:latin typeface="Calibri" panose="020F0502020204030204"/>
                        </a:rPr>
                        <a:t>Cuadro 4.2.10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1A0C7"/>
                    </a:solidFill>
                  </a:tcPr>
                </a:tc>
                <a:tc hMerge="1">
                  <a:txBody>
                    <a:bodyPr/>
                    <a:lstStyle/>
                    <a:p>
                      <a:endParaRPr lang="es-ES"/>
                    </a:p>
                  </a:txBody>
                  <a:tcPr/>
                </a:tc>
              </a:tr>
              <a:tr h="214651">
                <a:tc>
                  <a:txBody>
                    <a:bodyPr/>
                    <a:lstStyle/>
                    <a:p>
                      <a:pPr algn="ctr" fontAlgn="b"/>
                      <a:r>
                        <a:rPr lang="es-ES" sz="1600" b="0" i="0" u="none" strike="noStrike" dirty="0">
                          <a:solidFill>
                            <a:srgbClr val="000000"/>
                          </a:solidFill>
                          <a:effectLst/>
                          <a:latin typeface="Calibri" panose="020F0502020204030204"/>
                        </a:rPr>
                        <a:t>Año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s-ES" sz="1600" b="0" i="0" u="none" strike="noStrike" dirty="0">
                          <a:solidFill>
                            <a:srgbClr val="000000"/>
                          </a:solidFill>
                          <a:effectLst/>
                          <a:latin typeface="Calibri" panose="020F0502020204030204"/>
                        </a:rPr>
                        <a:t>Tasa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214651">
                <a:tc>
                  <a:txBody>
                    <a:bodyPr/>
                    <a:lstStyle/>
                    <a:p>
                      <a:pPr algn="ctr" fontAlgn="b"/>
                      <a:r>
                        <a:rPr lang="es-ES" sz="1600" b="0" i="0" u="none" strike="noStrike" dirty="0">
                          <a:solidFill>
                            <a:srgbClr val="000000"/>
                          </a:solidFill>
                          <a:effectLst/>
                          <a:latin typeface="Calibri" panose="020F0502020204030204"/>
                        </a:rPr>
                        <a:t>2006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b"/>
                      <a:r>
                        <a:rPr lang="es-ES" sz="1600" b="0" i="0" u="none" strike="noStrike" dirty="0">
                          <a:solidFill>
                            <a:srgbClr val="000000"/>
                          </a:solidFill>
                          <a:effectLst/>
                          <a:latin typeface="Calibri" panose="020F0502020204030204"/>
                        </a:rPr>
                        <a:t>95,2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r>
              <a:tr h="214651">
                <a:tc>
                  <a:txBody>
                    <a:bodyPr/>
                    <a:lstStyle/>
                    <a:p>
                      <a:pPr algn="ctr" fontAlgn="b"/>
                      <a:r>
                        <a:rPr lang="es-ES" sz="1600" b="0" i="0" u="none" strike="noStrike">
                          <a:solidFill>
                            <a:srgbClr val="000000"/>
                          </a:solidFill>
                          <a:effectLst/>
                          <a:latin typeface="Calibri" panose="020F0502020204030204"/>
                        </a:rPr>
                        <a:t>2007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b"/>
                      <a:r>
                        <a:rPr lang="es-ES" sz="1600" b="0" i="0" u="none" strike="noStrike" dirty="0">
                          <a:solidFill>
                            <a:srgbClr val="000000"/>
                          </a:solidFill>
                          <a:effectLst/>
                          <a:latin typeface="Calibri" panose="020F0502020204030204"/>
                        </a:rPr>
                        <a:t>94,7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r>
              <a:tr h="214651">
                <a:tc>
                  <a:txBody>
                    <a:bodyPr/>
                    <a:lstStyle/>
                    <a:p>
                      <a:pPr algn="ctr" fontAlgn="b"/>
                      <a:r>
                        <a:rPr lang="es-ES" sz="1600" b="0" i="0" u="none" strike="noStrike">
                          <a:solidFill>
                            <a:srgbClr val="000000"/>
                          </a:solidFill>
                          <a:effectLst/>
                          <a:latin typeface="Calibri" panose="020F0502020204030204"/>
                        </a:rPr>
                        <a:t>2008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b"/>
                      <a:r>
                        <a:rPr lang="es-ES" sz="1600" b="0" i="0" u="none" strike="noStrike" dirty="0">
                          <a:solidFill>
                            <a:srgbClr val="000000"/>
                          </a:solidFill>
                          <a:effectLst/>
                          <a:latin typeface="Calibri" panose="020F0502020204030204"/>
                        </a:rPr>
                        <a:t>96,2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r>
              <a:tr h="214651">
                <a:tc>
                  <a:txBody>
                    <a:bodyPr/>
                    <a:lstStyle/>
                    <a:p>
                      <a:pPr algn="ctr" fontAlgn="b"/>
                      <a:r>
                        <a:rPr lang="es-ES" sz="1600" b="0" i="0" u="none" strike="noStrike">
                          <a:solidFill>
                            <a:srgbClr val="000000"/>
                          </a:solidFill>
                          <a:effectLst/>
                          <a:latin typeface="Calibri" panose="020F0502020204030204"/>
                        </a:rPr>
                        <a:t>2009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b"/>
                      <a:r>
                        <a:rPr lang="es-ES" sz="1600" b="0" i="0" u="none" strike="noStrike" dirty="0">
                          <a:solidFill>
                            <a:srgbClr val="000000"/>
                          </a:solidFill>
                          <a:effectLst/>
                          <a:latin typeface="Calibri" panose="020F0502020204030204"/>
                        </a:rPr>
                        <a:t>97,3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r>
              <a:tr h="214651">
                <a:tc>
                  <a:txBody>
                    <a:bodyPr/>
                    <a:lstStyle/>
                    <a:p>
                      <a:pPr algn="ctr" fontAlgn="b"/>
                      <a:r>
                        <a:rPr lang="es-ES" sz="1600" b="0" i="0" u="none" strike="noStrike">
                          <a:solidFill>
                            <a:srgbClr val="000000"/>
                          </a:solidFill>
                          <a:effectLst/>
                          <a:latin typeface="Calibri" panose="020F0502020204030204"/>
                        </a:rPr>
                        <a:t>2010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b"/>
                      <a:r>
                        <a:rPr lang="es-ES" sz="1600" b="0" i="0" u="none" strike="noStrike" dirty="0">
                          <a:solidFill>
                            <a:srgbClr val="000000"/>
                          </a:solidFill>
                          <a:effectLst/>
                          <a:latin typeface="Calibri" panose="020F0502020204030204"/>
                        </a:rPr>
                        <a:t>97,3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r>
              <a:tr h="214651">
                <a:tc>
                  <a:txBody>
                    <a:bodyPr/>
                    <a:lstStyle/>
                    <a:p>
                      <a:pPr algn="ctr" fontAlgn="b"/>
                      <a:r>
                        <a:rPr lang="es-ES" sz="1600" b="0" i="0" u="none" strike="noStrike">
                          <a:solidFill>
                            <a:srgbClr val="000000"/>
                          </a:solidFill>
                          <a:effectLst/>
                          <a:latin typeface="Calibri" panose="020F0502020204030204"/>
                        </a:rPr>
                        <a:t>2011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b"/>
                      <a:r>
                        <a:rPr lang="es-ES" sz="1600" b="0" i="0" u="none" strike="noStrike" dirty="0">
                          <a:solidFill>
                            <a:srgbClr val="000000"/>
                          </a:solidFill>
                          <a:effectLst/>
                          <a:latin typeface="Calibri" panose="020F0502020204030204"/>
                        </a:rPr>
                        <a:t>96,3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r>
              <a:tr h="214651">
                <a:tc>
                  <a:txBody>
                    <a:bodyPr/>
                    <a:lstStyle/>
                    <a:p>
                      <a:pPr algn="ctr" fontAlgn="b"/>
                      <a:r>
                        <a:rPr lang="es-ES" sz="1600" b="0" i="0" u="none" strike="noStrike">
                          <a:solidFill>
                            <a:srgbClr val="000000"/>
                          </a:solidFill>
                          <a:effectLst/>
                          <a:latin typeface="Calibri" panose="020F0502020204030204"/>
                        </a:rPr>
                        <a:t>2012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b"/>
                      <a:r>
                        <a:rPr lang="es-ES" sz="1600" b="0" i="0" u="none" strike="noStrike" dirty="0">
                          <a:solidFill>
                            <a:srgbClr val="000000"/>
                          </a:solidFill>
                          <a:effectLst/>
                          <a:latin typeface="Calibri" panose="020F0502020204030204"/>
                        </a:rPr>
                        <a:t>97,7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r>
              <a:tr h="214651">
                <a:tc>
                  <a:txBody>
                    <a:bodyPr/>
                    <a:lstStyle/>
                    <a:p>
                      <a:pPr algn="ctr" fontAlgn="b"/>
                      <a:r>
                        <a:rPr lang="es-ES" sz="1600" b="0" i="0" u="none" strike="noStrike">
                          <a:solidFill>
                            <a:srgbClr val="000000"/>
                          </a:solidFill>
                          <a:effectLst/>
                          <a:latin typeface="Calibri" panose="020F0502020204030204"/>
                        </a:rPr>
                        <a:t>2013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b"/>
                      <a:r>
                        <a:rPr lang="es-ES" sz="1600" b="0" i="0" u="none" strike="noStrike" dirty="0">
                          <a:solidFill>
                            <a:srgbClr val="000000"/>
                          </a:solidFill>
                          <a:effectLst/>
                          <a:latin typeface="Calibri" panose="020F0502020204030204"/>
                        </a:rPr>
                        <a:t>98,6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r>
              <a:tr h="214651">
                <a:tc>
                  <a:txBody>
                    <a:bodyPr/>
                    <a:lstStyle/>
                    <a:p>
                      <a:pPr algn="ctr" fontAlgn="b"/>
                      <a:r>
                        <a:rPr lang="es-ES" sz="1600" b="0" i="0" u="none" strike="noStrike">
                          <a:solidFill>
                            <a:srgbClr val="000000"/>
                          </a:solidFill>
                          <a:effectLst/>
                          <a:latin typeface="Calibri" panose="020F0502020204030204"/>
                        </a:rPr>
                        <a:t>2014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b"/>
                      <a:r>
                        <a:rPr lang="es-ES" sz="1600" b="0" i="0" u="none" strike="noStrike" dirty="0">
                          <a:solidFill>
                            <a:srgbClr val="000000"/>
                          </a:solidFill>
                          <a:effectLst/>
                          <a:latin typeface="Calibri" panose="020F0502020204030204"/>
                        </a:rPr>
                        <a:t>98,8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r>
              <a:tr h="214651">
                <a:tc>
                  <a:txBody>
                    <a:bodyPr/>
                    <a:lstStyle/>
                    <a:p>
                      <a:pPr algn="ctr" fontAlgn="b"/>
                      <a:r>
                        <a:rPr lang="es-ES" sz="1600" b="0" i="0" u="none" strike="noStrike">
                          <a:solidFill>
                            <a:srgbClr val="000000"/>
                          </a:solidFill>
                          <a:effectLst/>
                          <a:latin typeface="Calibri" panose="020F0502020204030204"/>
                        </a:rPr>
                        <a:t>2015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b"/>
                      <a:r>
                        <a:rPr lang="es-ES" sz="1600" b="0" i="0" u="none" strike="noStrike" dirty="0">
                          <a:solidFill>
                            <a:srgbClr val="000000"/>
                          </a:solidFill>
                          <a:effectLst/>
                          <a:latin typeface="Calibri" panose="020F0502020204030204"/>
                        </a:rPr>
                        <a:t>98,6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r>
              <a:tr h="214651">
                <a:tc>
                  <a:txBody>
                    <a:bodyPr/>
                    <a:lstStyle/>
                    <a:p>
                      <a:pPr algn="ctr" fontAlgn="b"/>
                      <a:r>
                        <a:rPr lang="es-ES" sz="1600" b="0" i="0" u="none" strike="noStrike">
                          <a:solidFill>
                            <a:srgbClr val="000000"/>
                          </a:solidFill>
                          <a:effectLst/>
                          <a:latin typeface="Calibri" panose="020F0502020204030204"/>
                        </a:rPr>
                        <a:t>2016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b"/>
                      <a:r>
                        <a:rPr lang="es-ES" sz="1600" b="0" i="0" u="none" strike="noStrike" dirty="0">
                          <a:solidFill>
                            <a:srgbClr val="000000"/>
                          </a:solidFill>
                          <a:effectLst/>
                          <a:latin typeface="Calibri" panose="020F0502020204030204"/>
                        </a:rPr>
                        <a:t>98,7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r>
            </a:tbl>
          </a:graphicData>
        </a:graphic>
      </p:graphicFrame>
      <p:pic>
        <p:nvPicPr>
          <p:cNvPr id="307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2564904"/>
            <a:ext cx="5112568" cy="2830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3 Tabla"/>
          <p:cNvGraphicFramePr>
            <a:graphicFrameLocks noGrp="1"/>
          </p:cNvGraphicFramePr>
          <p:nvPr/>
        </p:nvGraphicFramePr>
        <p:xfrm>
          <a:off x="2339752" y="5517232"/>
          <a:ext cx="5976664" cy="689610"/>
        </p:xfrm>
        <a:graphic>
          <a:graphicData uri="http://schemas.openxmlformats.org/drawingml/2006/table">
            <a:tbl>
              <a:tblPr/>
              <a:tblGrid>
                <a:gridCol w="5976664"/>
              </a:tblGrid>
              <a:tr h="0">
                <a:tc>
                  <a:txBody>
                    <a:bodyPr/>
                    <a:lstStyle/>
                    <a:p>
                      <a:pPr algn="l" fontAlgn="ctr"/>
                      <a:r>
                        <a:rPr lang="es-ES" sz="1100" b="1" i="0" u="none" strike="noStrike" dirty="0">
                          <a:solidFill>
                            <a:srgbClr val="000000"/>
                          </a:solidFill>
                          <a:effectLst/>
                          <a:latin typeface="Calibri" panose="020F0502020204030204"/>
                        </a:rPr>
                        <a:t>FUENTES: </a:t>
                      </a:r>
                      <a:r>
                        <a:rPr lang="es-ES" sz="1100" b="0" i="0" u="none" strike="noStrike" dirty="0">
                          <a:solidFill>
                            <a:srgbClr val="000000"/>
                          </a:solidFill>
                          <a:effectLst/>
                          <a:latin typeface="Calibri" panose="020F0502020204030204"/>
                        </a:rPr>
                        <a:t>Elaboración Investigación y Estadística con base a los datos de las ECH del INE </a:t>
                      </a:r>
                      <a:r>
                        <a:rPr lang="es-ES" sz="1100" b="0" i="0" u="none" strike="noStrike" dirty="0" smtClean="0">
                          <a:solidFill>
                            <a:srgbClr val="000000"/>
                          </a:solidFill>
                          <a:effectLst/>
                          <a:latin typeface="Calibri" panose="020F0502020204030204"/>
                        </a:rPr>
                        <a:t>2006-2016</a:t>
                      </a:r>
                      <a:endParaRPr lang="es-ES" sz="1100" b="1" i="0" u="none" strike="noStrike" dirty="0">
                        <a:solidFill>
                          <a:srgbClr val="000000"/>
                        </a:solidFill>
                        <a:effectLst/>
                        <a:latin typeface="Calibri" panose="020F0502020204030204"/>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0">
                <a:tc>
                  <a:txBody>
                    <a:bodyPr/>
                    <a:lstStyle/>
                    <a:p>
                      <a:pPr algn="l" fontAlgn="t"/>
                      <a:r>
                        <a:rPr lang="es-ES" sz="1100" b="1" i="0" u="none" strike="noStrike" dirty="0">
                          <a:solidFill>
                            <a:srgbClr val="000000"/>
                          </a:solidFill>
                          <a:effectLst/>
                          <a:latin typeface="Calibri" panose="020F0502020204030204"/>
                        </a:rPr>
                        <a:t>NOTAS: </a:t>
                      </a:r>
                      <a:r>
                        <a:rPr lang="es-ES" sz="1100" b="0" i="0" u="none" strike="noStrike" dirty="0">
                          <a:solidFill>
                            <a:srgbClr val="000000"/>
                          </a:solidFill>
                          <a:effectLst/>
                          <a:latin typeface="Calibri" panose="020F0502020204030204"/>
                        </a:rPr>
                        <a:t>Tasa neta de asistencia a algún nivel educativo de la población de 5 años de edad. Para procesar el año 2008 se realizó un cambio en el ponderador de la base de ECH, ver detalle en Ficha metodológica.</a:t>
                      </a:r>
                      <a:br>
                        <a:rPr lang="es-ES" sz="1100" b="0" i="0" u="none" strike="noStrike" dirty="0">
                          <a:solidFill>
                            <a:srgbClr val="000000"/>
                          </a:solidFill>
                          <a:effectLst/>
                          <a:latin typeface="Calibri" panose="020F0502020204030204"/>
                        </a:rPr>
                      </a:br>
                      <a:endParaRPr lang="es-ES" sz="1100" b="1" i="0" u="none" strike="noStrike" dirty="0">
                        <a:solidFill>
                          <a:srgbClr val="000000"/>
                        </a:solidFill>
                        <a:effectLst/>
                        <a:latin typeface="Calibri" panose="020F0502020204030204"/>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0" y="6381328"/>
            <a:ext cx="9144000" cy="47667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8" name="7 Rectángulo"/>
          <p:cNvSpPr/>
          <p:nvPr/>
        </p:nvSpPr>
        <p:spPr>
          <a:xfrm>
            <a:off x="-1" y="0"/>
            <a:ext cx="9144000" cy="69269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pic>
        <p:nvPicPr>
          <p:cNvPr id="9" name="3 Imagen"/>
          <p:cNvPicPr>
            <a:picLocks noChangeAspect="1"/>
          </p:cNvPicPr>
          <p:nvPr/>
        </p:nvPicPr>
        <p:blipFill>
          <a:blip r:embed="rId2"/>
          <a:stretch>
            <a:fillRect/>
          </a:stretch>
        </p:blipFill>
        <p:spPr>
          <a:xfrm>
            <a:off x="8412561" y="0"/>
            <a:ext cx="695943" cy="692696"/>
          </a:xfrm>
          <a:prstGeom prst="snip2DiagRect">
            <a:avLst/>
          </a:prstGeom>
          <a:solidFill>
            <a:srgbClr val="FFFFFF">
              <a:shade val="85000"/>
            </a:srgbClr>
          </a:solidFill>
          <a:ln w="28575"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3" name="2 CuadroTexto"/>
          <p:cNvSpPr txBox="1"/>
          <p:nvPr/>
        </p:nvSpPr>
        <p:spPr>
          <a:xfrm>
            <a:off x="35496" y="87015"/>
            <a:ext cx="8208912" cy="461665"/>
          </a:xfrm>
          <a:prstGeom prst="rect">
            <a:avLst/>
          </a:prstGeom>
          <a:noFill/>
        </p:spPr>
        <p:txBody>
          <a:bodyPr wrap="square" rtlCol="0">
            <a:spAutoFit/>
          </a:bodyPr>
          <a:lstStyle/>
          <a:p>
            <a:r>
              <a:rPr lang="es-ES" sz="2400" b="1" dirty="0" smtClean="0">
                <a:solidFill>
                  <a:schemeClr val="bg1"/>
                </a:solidFill>
                <a:latin typeface="Cambria" panose="02040503050406030204" charset="0"/>
              </a:rPr>
              <a:t>RESUMEN ODS META 4 URUGUAY</a:t>
            </a:r>
            <a:endParaRPr lang="es-ES" sz="2400" b="1" dirty="0">
              <a:solidFill>
                <a:schemeClr val="bg1"/>
              </a:solidFill>
              <a:latin typeface="Cambria" panose="02040503050406030204" charset="0"/>
            </a:endParaRPr>
          </a:p>
        </p:txBody>
      </p:sp>
      <p:graphicFrame>
        <p:nvGraphicFramePr>
          <p:cNvPr id="10" name="9 Tabla"/>
          <p:cNvGraphicFramePr>
            <a:graphicFrameLocks noGrp="1"/>
          </p:cNvGraphicFramePr>
          <p:nvPr>
            <p:extLst>
              <p:ext uri="{D42A27DB-BD31-4B8C-83A1-F6EECF244321}">
                <p14:modId xmlns:p14="http://schemas.microsoft.com/office/powerpoint/2010/main" val="4212991790"/>
              </p:ext>
            </p:extLst>
          </p:nvPr>
        </p:nvGraphicFramePr>
        <p:xfrm>
          <a:off x="425316" y="1190354"/>
          <a:ext cx="8251140" cy="4615191"/>
        </p:xfrm>
        <a:graphic>
          <a:graphicData uri="http://schemas.openxmlformats.org/drawingml/2006/table">
            <a:tbl>
              <a:tblPr>
                <a:tableStyleId>{21E4AEA4-8DFA-4A89-87EB-49C32662AFE0}</a:tableStyleId>
              </a:tblPr>
              <a:tblGrid>
                <a:gridCol w="7027005"/>
                <a:gridCol w="1224135"/>
              </a:tblGrid>
              <a:tr h="256869">
                <a:tc>
                  <a:txBody>
                    <a:bodyPr/>
                    <a:lstStyle/>
                    <a:p>
                      <a:pPr algn="ctr" fontAlgn="ctr"/>
                      <a:r>
                        <a:rPr lang="es-ES" sz="1600" b="1" u="none" strike="noStrike" dirty="0">
                          <a:solidFill>
                            <a:schemeClr val="accent2"/>
                          </a:solidFill>
                          <a:effectLst/>
                        </a:rPr>
                        <a:t>METAS/INDICADORES SELECCIONADOS</a:t>
                      </a:r>
                      <a:endParaRPr lang="es-ES" sz="1600" b="1" i="0" u="none" strike="noStrike" dirty="0">
                        <a:solidFill>
                          <a:schemeClr val="accent2"/>
                        </a:solidFill>
                        <a:effectLst/>
                        <a:latin typeface="Calibri" panose="020F0502020204030204"/>
                      </a:endParaRPr>
                    </a:p>
                  </a:txBody>
                  <a:tcPr marL="7339" marR="7339" marT="7339" marB="0" anchor="ctr"/>
                </a:tc>
                <a:tc>
                  <a:txBody>
                    <a:bodyPr/>
                    <a:lstStyle/>
                    <a:p>
                      <a:pPr algn="ctr" fontAlgn="ctr"/>
                      <a:r>
                        <a:rPr lang="es-ES" sz="1600" b="1" u="none" strike="noStrike" dirty="0">
                          <a:solidFill>
                            <a:schemeClr val="accent2"/>
                          </a:solidFill>
                          <a:effectLst/>
                        </a:rPr>
                        <a:t>ÚLTIMO DATO DISPONIBLE</a:t>
                      </a:r>
                      <a:endParaRPr lang="es-ES" sz="1600" b="1" i="0" u="none" strike="noStrike" dirty="0">
                        <a:solidFill>
                          <a:schemeClr val="accent2"/>
                        </a:solidFill>
                        <a:effectLst/>
                        <a:latin typeface="Calibri" panose="020F0502020204030204"/>
                      </a:endParaRPr>
                    </a:p>
                  </a:txBody>
                  <a:tcPr marL="7339" marR="7339" marT="7339" marB="0" anchor="ctr"/>
                </a:tc>
              </a:tr>
              <a:tr h="352278">
                <a:tc>
                  <a:txBody>
                    <a:bodyPr/>
                    <a:lstStyle/>
                    <a:p>
                      <a:pPr algn="ctr" fontAlgn="ctr"/>
                      <a:endParaRPr lang="es-ES" sz="1400" b="1" u="none" strike="noStrike" dirty="0" smtClean="0">
                        <a:effectLst/>
                      </a:endParaRPr>
                    </a:p>
                    <a:p>
                      <a:pPr algn="ctr" fontAlgn="ctr"/>
                      <a:r>
                        <a:rPr lang="es-ES" sz="1400" b="1" u="none" strike="noStrike" dirty="0" smtClean="0">
                          <a:effectLst/>
                        </a:rPr>
                        <a:t>4.1 </a:t>
                      </a:r>
                      <a:r>
                        <a:rPr lang="es-ES" sz="1400" b="1" u="none" strike="noStrike" dirty="0">
                          <a:effectLst/>
                        </a:rPr>
                        <a:t>De aquí a 2030, asegurar que todas las niñas y todos los niños terminen la enseñanza primaria y secundaria, que ha de ser gratuita, equitativa y de calidad y producir resultados de aprendizaje pertinentes y efectivos</a:t>
                      </a:r>
                      <a:r>
                        <a:rPr lang="es-ES" sz="1400" b="1" u="none" strike="noStrike" dirty="0" smtClean="0">
                          <a:effectLst/>
                        </a:rPr>
                        <a:t>.</a:t>
                      </a:r>
                      <a:endParaRPr lang="es-ES" sz="1400" b="0" i="0" u="none" strike="noStrike" dirty="0">
                        <a:solidFill>
                          <a:srgbClr val="000000"/>
                        </a:solidFill>
                        <a:effectLst/>
                        <a:latin typeface="Calibri" panose="020F0502020204030204"/>
                      </a:endParaRPr>
                    </a:p>
                  </a:txBody>
                  <a:tcPr marL="7339" marR="7339" marT="7339" marB="0" anchor="ctr"/>
                </a:tc>
                <a:tc>
                  <a:txBody>
                    <a:bodyPr/>
                    <a:lstStyle/>
                    <a:p>
                      <a:pPr algn="l" fontAlgn="ctr"/>
                      <a:endParaRPr lang="es-ES" sz="1400" b="0" i="0" u="none" strike="noStrike" dirty="0">
                        <a:solidFill>
                          <a:srgbClr val="000000"/>
                        </a:solidFill>
                        <a:effectLst/>
                        <a:latin typeface="Calibri" panose="020F0502020204030204"/>
                      </a:endParaRPr>
                    </a:p>
                  </a:txBody>
                  <a:tcPr marL="7339" marR="7339" marT="7339" marB="0" anchor="ctr"/>
                </a:tc>
              </a:tr>
              <a:tr h="220980">
                <a:tc>
                  <a:txBody>
                    <a:bodyPr/>
                    <a:lstStyle/>
                    <a:p>
                      <a:pPr algn="l" fontAlgn="ctr"/>
                      <a:r>
                        <a:rPr lang="es-ES" sz="1400" u="none" strike="noStrike" dirty="0">
                          <a:effectLst/>
                        </a:rPr>
                        <a:t>4.1.5.1 Tasa neta ajustada de niños y jóvenes fuera de la escuela en educación primaria </a:t>
                      </a:r>
                      <a:endParaRPr lang="es-ES" sz="1400" b="0" i="0" u="none" strike="noStrike" dirty="0">
                        <a:solidFill>
                          <a:srgbClr val="000000"/>
                        </a:solidFill>
                        <a:effectLst/>
                        <a:latin typeface="Calibri" panose="020F0502020204030204"/>
                      </a:endParaRPr>
                    </a:p>
                  </a:txBody>
                  <a:tcPr marL="7339" marR="7339" marT="7339" marB="0" anchor="ctr"/>
                </a:tc>
                <a:tc>
                  <a:txBody>
                    <a:bodyPr/>
                    <a:lstStyle/>
                    <a:p>
                      <a:pPr algn="ctr" fontAlgn="ctr"/>
                      <a:r>
                        <a:rPr lang="es-ES" sz="1400" u="none" strike="noStrike" dirty="0">
                          <a:effectLst/>
                        </a:rPr>
                        <a:t>4,1</a:t>
                      </a:r>
                      <a:endParaRPr lang="es-ES" sz="1400" b="0" i="0" u="none" strike="noStrike" dirty="0">
                        <a:solidFill>
                          <a:srgbClr val="000000"/>
                        </a:solidFill>
                        <a:effectLst/>
                        <a:latin typeface="Calibri" panose="020F0502020204030204"/>
                      </a:endParaRPr>
                    </a:p>
                  </a:txBody>
                  <a:tcPr marL="7339" marR="7339" marT="7339" marB="0" anchor="ctr"/>
                </a:tc>
              </a:tr>
              <a:tr h="146782">
                <a:tc>
                  <a:txBody>
                    <a:bodyPr/>
                    <a:lstStyle/>
                    <a:p>
                      <a:pPr algn="l" fontAlgn="ctr"/>
                      <a:r>
                        <a:rPr lang="es-ES" sz="1400" u="none" strike="noStrike" dirty="0">
                          <a:effectLst/>
                        </a:rPr>
                        <a:t>4.1.5.2 Tasa neta ajustada de niños y jóvenes fuera de la escuela en educación media básica</a:t>
                      </a:r>
                      <a:endParaRPr lang="es-ES" sz="1400" b="0" i="0" u="none" strike="noStrike" dirty="0">
                        <a:solidFill>
                          <a:srgbClr val="000000"/>
                        </a:solidFill>
                        <a:effectLst/>
                        <a:latin typeface="Calibri" panose="020F0502020204030204"/>
                      </a:endParaRPr>
                    </a:p>
                  </a:txBody>
                  <a:tcPr marL="7339" marR="7339" marT="7339" marB="0" anchor="ctr"/>
                </a:tc>
                <a:tc>
                  <a:txBody>
                    <a:bodyPr/>
                    <a:lstStyle/>
                    <a:p>
                      <a:pPr algn="ctr" fontAlgn="ctr"/>
                      <a:r>
                        <a:rPr lang="es-ES" sz="1400" u="none" strike="noStrike" dirty="0">
                          <a:effectLst/>
                        </a:rPr>
                        <a:t>20,9</a:t>
                      </a:r>
                      <a:endParaRPr lang="es-ES" sz="1400" b="0" i="0" u="none" strike="noStrike" dirty="0">
                        <a:solidFill>
                          <a:srgbClr val="000000"/>
                        </a:solidFill>
                        <a:effectLst/>
                        <a:latin typeface="Calibri" panose="020F0502020204030204"/>
                      </a:endParaRPr>
                    </a:p>
                  </a:txBody>
                  <a:tcPr marL="7339" marR="7339" marT="7339" marB="0" anchor="ctr"/>
                </a:tc>
              </a:tr>
              <a:tr h="146782">
                <a:tc>
                  <a:txBody>
                    <a:bodyPr/>
                    <a:lstStyle/>
                    <a:p>
                      <a:pPr algn="l" fontAlgn="ctr"/>
                      <a:r>
                        <a:rPr lang="es-ES" sz="1400" u="none" strike="noStrike" dirty="0">
                          <a:effectLst/>
                        </a:rPr>
                        <a:t>4.1.5.3 Tasa neta ajustada de niños y jóvenes fuera de la escuela en educación media superior</a:t>
                      </a:r>
                      <a:endParaRPr lang="es-ES" sz="1400" b="0" i="0" u="none" strike="noStrike" dirty="0">
                        <a:solidFill>
                          <a:srgbClr val="000000"/>
                        </a:solidFill>
                        <a:effectLst/>
                        <a:latin typeface="Calibri" panose="020F0502020204030204"/>
                      </a:endParaRPr>
                    </a:p>
                  </a:txBody>
                  <a:tcPr marL="7339" marR="7339" marT="7339" marB="0" anchor="ctr"/>
                </a:tc>
                <a:tc>
                  <a:txBody>
                    <a:bodyPr/>
                    <a:lstStyle/>
                    <a:p>
                      <a:pPr algn="ctr" fontAlgn="ctr"/>
                      <a:r>
                        <a:rPr lang="es-ES" sz="1400" u="none" strike="noStrike" dirty="0" smtClean="0">
                          <a:effectLst/>
                        </a:rPr>
                        <a:t>46,0</a:t>
                      </a:r>
                      <a:endParaRPr lang="es-ES" sz="1400" b="0" i="0" u="none" strike="noStrike" dirty="0">
                        <a:solidFill>
                          <a:srgbClr val="000000"/>
                        </a:solidFill>
                        <a:effectLst/>
                        <a:latin typeface="Calibri" panose="020F0502020204030204"/>
                      </a:endParaRPr>
                    </a:p>
                  </a:txBody>
                  <a:tcPr marL="7339" marR="7339" marT="7339" marB="0" anchor="ctr"/>
                </a:tc>
              </a:tr>
              <a:tr h="381634">
                <a:tc>
                  <a:txBody>
                    <a:bodyPr/>
                    <a:lstStyle/>
                    <a:p>
                      <a:pPr algn="ctr" fontAlgn="ctr"/>
                      <a:endParaRPr lang="es-ES" sz="1400" u="none" strike="noStrike" dirty="0" smtClean="0">
                        <a:effectLst/>
                      </a:endParaRPr>
                    </a:p>
                    <a:p>
                      <a:pPr algn="ctr" fontAlgn="ctr"/>
                      <a:r>
                        <a:rPr lang="es-ES" sz="1400" b="1" u="none" strike="noStrike" dirty="0" smtClean="0">
                          <a:effectLst/>
                        </a:rPr>
                        <a:t>4.2</a:t>
                      </a:r>
                      <a:r>
                        <a:rPr lang="es-ES" sz="1400" b="1" u="none" strike="noStrike" dirty="0">
                          <a:effectLst/>
                        </a:rPr>
                        <a:t>. De aquí a 2030, asegurar que todas las niñas y todos los niños tengan acceso a servicios de atención y desarrollo en la primera infancia y educación preescolar de calidad, a fin de que estén preparados para la enseñanza primaria</a:t>
                      </a:r>
                      <a:r>
                        <a:rPr lang="es-ES" sz="1400" b="1" u="none" strike="noStrike" dirty="0" smtClean="0">
                          <a:effectLst/>
                        </a:rPr>
                        <a:t>.</a:t>
                      </a:r>
                      <a:endParaRPr lang="es-ES" sz="1400" b="0" i="0" u="none" strike="noStrike" dirty="0">
                        <a:solidFill>
                          <a:srgbClr val="000000"/>
                        </a:solidFill>
                        <a:effectLst/>
                        <a:latin typeface="Calibri" panose="020F0502020204030204"/>
                      </a:endParaRPr>
                    </a:p>
                  </a:txBody>
                  <a:tcPr marL="7339" marR="7339" marT="7339" marB="0" anchor="ctr"/>
                </a:tc>
                <a:tc>
                  <a:txBody>
                    <a:bodyPr/>
                    <a:lstStyle/>
                    <a:p>
                      <a:pPr algn="l" fontAlgn="ctr"/>
                      <a:endParaRPr lang="es-ES" sz="1400" b="0" i="0" u="none" strike="noStrike" dirty="0">
                        <a:solidFill>
                          <a:srgbClr val="000000"/>
                        </a:solidFill>
                        <a:effectLst/>
                        <a:latin typeface="Calibri" panose="020F0502020204030204"/>
                      </a:endParaRPr>
                    </a:p>
                  </a:txBody>
                  <a:tcPr marL="7339" marR="7339" marT="7339" marB="0" anchor="ctr"/>
                </a:tc>
              </a:tr>
              <a:tr h="293565">
                <a:tc>
                  <a:txBody>
                    <a:bodyPr/>
                    <a:lstStyle/>
                    <a:p>
                      <a:pPr algn="l" fontAlgn="ctr"/>
                      <a:r>
                        <a:rPr lang="es-ES" sz="1400" u="none" strike="noStrike" dirty="0">
                          <a:effectLst/>
                        </a:rPr>
                        <a:t>4.2.10. Tasa neta de participación en el aprendizaje organizado, un año antes de la edad oficial de entrada en la escuela primaria (5 años de edad)</a:t>
                      </a:r>
                      <a:endParaRPr lang="es-ES" sz="1400" b="0" i="0" u="none" strike="noStrike" dirty="0">
                        <a:solidFill>
                          <a:srgbClr val="000000"/>
                        </a:solidFill>
                        <a:effectLst/>
                        <a:latin typeface="Calibri" panose="020F0502020204030204"/>
                      </a:endParaRPr>
                    </a:p>
                  </a:txBody>
                  <a:tcPr marL="7339" marR="7339" marT="7339" marB="0" anchor="ctr"/>
                </a:tc>
                <a:tc>
                  <a:txBody>
                    <a:bodyPr/>
                    <a:lstStyle/>
                    <a:p>
                      <a:pPr algn="ctr" fontAlgn="ctr"/>
                      <a:r>
                        <a:rPr lang="es-ES" sz="1400" u="none" strike="noStrike" dirty="0">
                          <a:effectLst/>
                        </a:rPr>
                        <a:t>98,7</a:t>
                      </a:r>
                      <a:endParaRPr lang="es-ES" sz="1400" b="0" i="0" u="none" strike="noStrike" dirty="0">
                        <a:solidFill>
                          <a:srgbClr val="000000"/>
                        </a:solidFill>
                        <a:effectLst/>
                        <a:latin typeface="Calibri" panose="020F0502020204030204"/>
                      </a:endParaRPr>
                    </a:p>
                  </a:txBody>
                  <a:tcPr marL="7339" marR="7339" marT="7339" marB="0" anchor="ctr"/>
                </a:tc>
              </a:tr>
              <a:tr h="146782">
                <a:tc>
                  <a:txBody>
                    <a:bodyPr/>
                    <a:lstStyle/>
                    <a:p>
                      <a:pPr algn="l" fontAlgn="ctr"/>
                      <a:r>
                        <a:rPr lang="es-ES" sz="1400" u="none" strike="noStrike" dirty="0">
                          <a:effectLst/>
                        </a:rPr>
                        <a:t>4.2.11. Tasa neta de asistencia al sistema educativo de niños de 3 a 5 años</a:t>
                      </a:r>
                      <a:endParaRPr lang="es-ES" sz="1400" b="0" i="0" u="none" strike="noStrike" dirty="0">
                        <a:solidFill>
                          <a:srgbClr val="000000"/>
                        </a:solidFill>
                        <a:effectLst/>
                        <a:latin typeface="Calibri" panose="020F0502020204030204"/>
                      </a:endParaRPr>
                    </a:p>
                  </a:txBody>
                  <a:tcPr marL="7339" marR="7339" marT="7339" marB="0" anchor="ctr"/>
                </a:tc>
                <a:tc>
                  <a:txBody>
                    <a:bodyPr/>
                    <a:lstStyle/>
                    <a:p>
                      <a:pPr algn="ctr" fontAlgn="ctr"/>
                      <a:r>
                        <a:rPr lang="es-ES" sz="1400" u="none" strike="noStrike" dirty="0">
                          <a:effectLst/>
                        </a:rPr>
                        <a:t>88,2</a:t>
                      </a:r>
                      <a:endParaRPr lang="es-ES" sz="1400" b="0" i="0" u="none" strike="noStrike" dirty="0">
                        <a:solidFill>
                          <a:srgbClr val="000000"/>
                        </a:solidFill>
                        <a:effectLst/>
                        <a:latin typeface="Calibri" panose="020F0502020204030204"/>
                      </a:endParaRPr>
                    </a:p>
                  </a:txBody>
                  <a:tcPr marL="7339" marR="7339" marT="7339" marB="0" anchor="ctr"/>
                </a:tc>
              </a:tr>
              <a:tr h="447686">
                <a:tc>
                  <a:txBody>
                    <a:bodyPr/>
                    <a:lstStyle/>
                    <a:p>
                      <a:pPr algn="ctr" fontAlgn="ctr"/>
                      <a:endParaRPr lang="es-ES" sz="1400" u="none" strike="noStrike" dirty="0" smtClean="0">
                        <a:effectLst/>
                      </a:endParaRPr>
                    </a:p>
                    <a:p>
                      <a:pPr algn="ctr" fontAlgn="ctr"/>
                      <a:r>
                        <a:rPr lang="es-ES" sz="1400" b="1" u="none" strike="noStrike" dirty="0" smtClean="0">
                          <a:effectLst/>
                        </a:rPr>
                        <a:t>4.3</a:t>
                      </a:r>
                      <a:r>
                        <a:rPr lang="es-ES" sz="1400" b="1" u="none" strike="noStrike" dirty="0">
                          <a:effectLst/>
                        </a:rPr>
                        <a:t>. De aquí a 2030, asegurar el acceso igualitario de todos los hombres y las mujeres a una formación técnica, profesional y superior de calidad, incluida la enseñanza universitaria</a:t>
                      </a:r>
                      <a:r>
                        <a:rPr lang="es-ES" sz="1400" b="1" u="none" strike="noStrike" dirty="0" smtClean="0">
                          <a:effectLst/>
                        </a:rPr>
                        <a:t>.</a:t>
                      </a:r>
                      <a:endParaRPr lang="es-ES" sz="1400" b="0" i="0" u="none" strike="noStrike" dirty="0">
                        <a:solidFill>
                          <a:srgbClr val="000000"/>
                        </a:solidFill>
                        <a:effectLst/>
                        <a:latin typeface="Calibri" panose="020F0502020204030204"/>
                      </a:endParaRPr>
                    </a:p>
                  </a:txBody>
                  <a:tcPr marL="7339" marR="7339" marT="7339" marB="0" anchor="ctr"/>
                </a:tc>
                <a:tc>
                  <a:txBody>
                    <a:bodyPr/>
                    <a:lstStyle/>
                    <a:p>
                      <a:pPr algn="l" fontAlgn="ctr"/>
                      <a:endParaRPr lang="es-ES" sz="1400" b="0" i="0" u="none" strike="noStrike" dirty="0">
                        <a:solidFill>
                          <a:srgbClr val="000000"/>
                        </a:solidFill>
                        <a:effectLst/>
                        <a:latin typeface="Calibri" panose="020F0502020204030204"/>
                      </a:endParaRPr>
                    </a:p>
                  </a:txBody>
                  <a:tcPr marL="7339" marR="7339" marT="7339" marB="0" anchor="ctr"/>
                </a:tc>
              </a:tr>
              <a:tr h="146782">
                <a:tc>
                  <a:txBody>
                    <a:bodyPr/>
                    <a:lstStyle/>
                    <a:p>
                      <a:pPr algn="l" fontAlgn="ctr"/>
                      <a:r>
                        <a:rPr lang="es-ES" sz="1400" u="none" strike="noStrike">
                          <a:effectLst/>
                        </a:rPr>
                        <a:t>4.3.15.1 Tasa de participación de jóvenes/adultos (15 a 24 años) en programas de educación y formación en los últimos 12 meses</a:t>
                      </a:r>
                      <a:endParaRPr lang="es-ES" sz="1400" b="0" i="0" u="none" strike="noStrike">
                        <a:solidFill>
                          <a:srgbClr val="000000"/>
                        </a:solidFill>
                        <a:effectLst/>
                        <a:latin typeface="Calibri" panose="020F0502020204030204"/>
                      </a:endParaRPr>
                    </a:p>
                  </a:txBody>
                  <a:tcPr marL="7339" marR="7339" marT="7339" marB="0" anchor="ctr"/>
                </a:tc>
                <a:tc>
                  <a:txBody>
                    <a:bodyPr/>
                    <a:lstStyle/>
                    <a:p>
                      <a:pPr algn="ctr" fontAlgn="ctr"/>
                      <a:r>
                        <a:rPr lang="es-ES" sz="1400" u="none" strike="noStrike" dirty="0">
                          <a:effectLst/>
                        </a:rPr>
                        <a:t>54,3</a:t>
                      </a:r>
                      <a:endParaRPr lang="es-ES" sz="1400" b="0" i="0" u="none" strike="noStrike" dirty="0">
                        <a:solidFill>
                          <a:srgbClr val="000000"/>
                        </a:solidFill>
                        <a:effectLst/>
                        <a:latin typeface="Calibri" panose="020F0502020204030204"/>
                      </a:endParaRPr>
                    </a:p>
                  </a:txBody>
                  <a:tcPr marL="7339" marR="7339" marT="7339" marB="0" anchor="ctr"/>
                </a:tc>
              </a:tr>
            </a:tbl>
          </a:graphicData>
        </a:graphic>
      </p:graphicFrame>
      <p:sp>
        <p:nvSpPr>
          <p:cNvPr id="11" name="10 Elipse"/>
          <p:cNvSpPr/>
          <p:nvPr/>
        </p:nvSpPr>
        <p:spPr>
          <a:xfrm>
            <a:off x="8316416" y="2594510"/>
            <a:ext cx="95742" cy="10801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ES"/>
          </a:p>
        </p:txBody>
      </p:sp>
      <p:sp>
        <p:nvSpPr>
          <p:cNvPr id="15" name="14 Elipse"/>
          <p:cNvSpPr/>
          <p:nvPr/>
        </p:nvSpPr>
        <p:spPr>
          <a:xfrm>
            <a:off x="8316416" y="2810534"/>
            <a:ext cx="95742" cy="108012"/>
          </a:xfrm>
          <a:prstGeom prst="ellipse">
            <a:avLst/>
          </a:prstGeom>
          <a:solidFill>
            <a:srgbClr val="FFFF00"/>
          </a:solidFill>
          <a:ln>
            <a:solidFill>
              <a:srgbClr val="FF99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
        <p:nvSpPr>
          <p:cNvPr id="16" name="15 Elipse"/>
          <p:cNvSpPr/>
          <p:nvPr/>
        </p:nvSpPr>
        <p:spPr>
          <a:xfrm>
            <a:off x="8316416" y="3026558"/>
            <a:ext cx="95742" cy="108012"/>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ES"/>
          </a:p>
        </p:txBody>
      </p:sp>
      <p:sp>
        <p:nvSpPr>
          <p:cNvPr id="17" name="16 Elipse"/>
          <p:cNvSpPr/>
          <p:nvPr/>
        </p:nvSpPr>
        <p:spPr>
          <a:xfrm>
            <a:off x="8316416" y="4257092"/>
            <a:ext cx="95742" cy="10801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ES"/>
          </a:p>
        </p:txBody>
      </p:sp>
      <p:sp>
        <p:nvSpPr>
          <p:cNvPr id="19" name="18 Elipse"/>
          <p:cNvSpPr/>
          <p:nvPr/>
        </p:nvSpPr>
        <p:spPr>
          <a:xfrm>
            <a:off x="8290784" y="5531712"/>
            <a:ext cx="95742" cy="108012"/>
          </a:xfrm>
          <a:prstGeom prst="ellipse">
            <a:avLst/>
          </a:prstGeom>
          <a:solidFill>
            <a:srgbClr val="FFFF00"/>
          </a:solidFill>
          <a:ln>
            <a:solidFill>
              <a:srgbClr val="FF99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
        <p:nvSpPr>
          <p:cNvPr id="20" name="19 Elipse"/>
          <p:cNvSpPr/>
          <p:nvPr/>
        </p:nvSpPr>
        <p:spPr>
          <a:xfrm>
            <a:off x="8316416" y="4545124"/>
            <a:ext cx="95742" cy="10801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1427615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0" y="6381328"/>
            <a:ext cx="9144000" cy="47667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8" name="7 Rectángulo"/>
          <p:cNvSpPr/>
          <p:nvPr/>
        </p:nvSpPr>
        <p:spPr>
          <a:xfrm>
            <a:off x="-1" y="0"/>
            <a:ext cx="9144000" cy="69269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pic>
        <p:nvPicPr>
          <p:cNvPr id="9" name="3 Imagen"/>
          <p:cNvPicPr>
            <a:picLocks noChangeAspect="1"/>
          </p:cNvPicPr>
          <p:nvPr/>
        </p:nvPicPr>
        <p:blipFill>
          <a:blip r:embed="rId2"/>
          <a:stretch>
            <a:fillRect/>
          </a:stretch>
        </p:blipFill>
        <p:spPr>
          <a:xfrm>
            <a:off x="8412561" y="0"/>
            <a:ext cx="695943" cy="692696"/>
          </a:xfrm>
          <a:prstGeom prst="snip2DiagRect">
            <a:avLst/>
          </a:prstGeom>
          <a:solidFill>
            <a:srgbClr val="FFFFFF">
              <a:shade val="85000"/>
            </a:srgbClr>
          </a:solidFill>
          <a:ln w="28575"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3" name="2 CuadroTexto"/>
          <p:cNvSpPr txBox="1"/>
          <p:nvPr/>
        </p:nvSpPr>
        <p:spPr>
          <a:xfrm>
            <a:off x="35496" y="87015"/>
            <a:ext cx="8208912" cy="461665"/>
          </a:xfrm>
          <a:prstGeom prst="rect">
            <a:avLst/>
          </a:prstGeom>
          <a:noFill/>
        </p:spPr>
        <p:txBody>
          <a:bodyPr wrap="square" rtlCol="0">
            <a:spAutoFit/>
          </a:bodyPr>
          <a:lstStyle/>
          <a:p>
            <a:r>
              <a:rPr lang="es-ES" sz="2400" b="1" dirty="0" smtClean="0">
                <a:solidFill>
                  <a:schemeClr val="bg1"/>
                </a:solidFill>
                <a:latin typeface="Cambria" panose="02040503050406030204" charset="0"/>
              </a:rPr>
              <a:t>RESUMEN ODS META 4 URUGUAY</a:t>
            </a:r>
            <a:endParaRPr lang="es-ES" sz="2400" b="1" dirty="0">
              <a:solidFill>
                <a:schemeClr val="bg1"/>
              </a:solidFill>
              <a:latin typeface="Cambria" panose="02040503050406030204" charset="0"/>
            </a:endParaRPr>
          </a:p>
        </p:txBody>
      </p:sp>
      <p:graphicFrame>
        <p:nvGraphicFramePr>
          <p:cNvPr id="4" name="3 Tabla"/>
          <p:cNvGraphicFramePr>
            <a:graphicFrameLocks noGrp="1"/>
          </p:cNvGraphicFramePr>
          <p:nvPr/>
        </p:nvGraphicFramePr>
        <p:xfrm>
          <a:off x="467544" y="1246974"/>
          <a:ext cx="8251200" cy="4486282"/>
        </p:xfrm>
        <a:graphic>
          <a:graphicData uri="http://schemas.openxmlformats.org/drawingml/2006/table">
            <a:tbl>
              <a:tblPr>
                <a:tableStyleId>{21E4AEA4-8DFA-4A89-87EB-49C32662AFE0}</a:tableStyleId>
              </a:tblPr>
              <a:tblGrid>
                <a:gridCol w="6912533"/>
                <a:gridCol w="1338667"/>
              </a:tblGrid>
              <a:tr h="546731">
                <a:tc>
                  <a:txBody>
                    <a:bodyPr/>
                    <a:lstStyle/>
                    <a:p>
                      <a:pPr algn="ctr" fontAlgn="ctr"/>
                      <a:r>
                        <a:rPr lang="es-ES" sz="1600" b="1" u="none" strike="noStrike" dirty="0">
                          <a:solidFill>
                            <a:schemeClr val="accent2"/>
                          </a:solidFill>
                          <a:effectLst/>
                        </a:rPr>
                        <a:t>METAS/INDICADORES SELECCIONADOS</a:t>
                      </a:r>
                      <a:endParaRPr lang="es-ES" sz="1600" b="1" i="0" u="none" strike="noStrike" dirty="0">
                        <a:solidFill>
                          <a:schemeClr val="accent2"/>
                        </a:solidFill>
                        <a:effectLst/>
                        <a:latin typeface="Calibri" panose="020F0502020204030204"/>
                      </a:endParaRPr>
                    </a:p>
                  </a:txBody>
                  <a:tcPr marL="7813" marR="7813" marT="7813" marB="0" anchor="ctr"/>
                </a:tc>
                <a:tc>
                  <a:txBody>
                    <a:bodyPr/>
                    <a:lstStyle/>
                    <a:p>
                      <a:pPr algn="ctr" fontAlgn="ctr"/>
                      <a:r>
                        <a:rPr lang="es-ES" sz="1600" b="1" u="none" strike="noStrike" dirty="0">
                          <a:solidFill>
                            <a:schemeClr val="accent2"/>
                          </a:solidFill>
                          <a:effectLst/>
                        </a:rPr>
                        <a:t>ÚLTIMO DATO DISPONIBLE</a:t>
                      </a:r>
                      <a:endParaRPr lang="es-ES" sz="1600" b="1" i="0" u="none" strike="noStrike" dirty="0">
                        <a:solidFill>
                          <a:schemeClr val="accent2"/>
                        </a:solidFill>
                        <a:effectLst/>
                        <a:latin typeface="Calibri" panose="020F0502020204030204"/>
                      </a:endParaRPr>
                    </a:p>
                  </a:txBody>
                  <a:tcPr marL="7813" marR="7813" marT="7813" marB="0" anchor="ctr"/>
                </a:tc>
              </a:tr>
              <a:tr h="738088">
                <a:tc>
                  <a:txBody>
                    <a:bodyPr/>
                    <a:lstStyle/>
                    <a:p>
                      <a:pPr algn="ctr" fontAlgn="ctr"/>
                      <a:endParaRPr lang="es-ES" sz="1400" u="none" strike="noStrike" dirty="0" smtClean="0">
                        <a:effectLst/>
                      </a:endParaRPr>
                    </a:p>
                    <a:p>
                      <a:pPr algn="ctr" fontAlgn="ctr"/>
                      <a:r>
                        <a:rPr lang="es-ES" sz="1400" b="1" u="none" strike="noStrike" dirty="0" smtClean="0">
                          <a:effectLst/>
                        </a:rPr>
                        <a:t>4.4</a:t>
                      </a:r>
                      <a:r>
                        <a:rPr lang="es-ES" sz="1400" b="1" u="none" strike="noStrike" dirty="0">
                          <a:effectLst/>
                        </a:rPr>
                        <a:t>. De aquí a 2030, aumentar considerablemente el número de jóvenes y adultos que tienen las competencias necesarias, en particular técnicas y profesionales, para acceder al empleo, al trabajo decente y al emprendimiento</a:t>
                      </a:r>
                      <a:r>
                        <a:rPr lang="es-ES" sz="1400" b="1" u="none" strike="noStrike" dirty="0" smtClean="0">
                          <a:effectLst/>
                        </a:rPr>
                        <a:t>.</a:t>
                      </a:r>
                      <a:endParaRPr lang="es-ES" sz="1400" b="1" i="0" u="none" strike="noStrike" dirty="0">
                        <a:solidFill>
                          <a:srgbClr val="000000"/>
                        </a:solidFill>
                        <a:effectLst/>
                        <a:latin typeface="Calibri" panose="020F0502020204030204"/>
                      </a:endParaRPr>
                    </a:p>
                  </a:txBody>
                  <a:tcPr marL="7813" marR="7813" marT="7813" marB="0" anchor="ctr"/>
                </a:tc>
                <a:tc>
                  <a:txBody>
                    <a:bodyPr/>
                    <a:lstStyle/>
                    <a:p>
                      <a:pPr algn="ctr" fontAlgn="ctr"/>
                      <a:endParaRPr lang="es-ES" sz="1400" b="0" i="0" u="none" strike="noStrike">
                        <a:solidFill>
                          <a:srgbClr val="000000"/>
                        </a:solidFill>
                        <a:effectLst/>
                        <a:latin typeface="Calibri" panose="020F0502020204030204"/>
                      </a:endParaRPr>
                    </a:p>
                  </a:txBody>
                  <a:tcPr marL="7813" marR="7813" marT="7813" marB="0" anchor="ctr"/>
                </a:tc>
              </a:tr>
              <a:tr h="273366">
                <a:tc>
                  <a:txBody>
                    <a:bodyPr/>
                    <a:lstStyle/>
                    <a:p>
                      <a:pPr algn="l" fontAlgn="ctr"/>
                      <a:r>
                        <a:rPr lang="es-ES" sz="1400" u="none" strike="noStrike" dirty="0">
                          <a:effectLst/>
                        </a:rPr>
                        <a:t>4.4.17.1.1B Tasa de logro educativo para 25 y más años de edad (porcentaje que logra educación media superior completa o más)</a:t>
                      </a:r>
                      <a:endParaRPr lang="es-ES" sz="1400" b="0" i="0" u="none" strike="noStrike" dirty="0">
                        <a:solidFill>
                          <a:srgbClr val="000000"/>
                        </a:solidFill>
                        <a:effectLst/>
                        <a:latin typeface="Calibri" panose="020F0502020204030204"/>
                      </a:endParaRPr>
                    </a:p>
                  </a:txBody>
                  <a:tcPr marL="7813" marR="7813" marT="7813" marB="0" anchor="ctr"/>
                </a:tc>
                <a:tc>
                  <a:txBody>
                    <a:bodyPr/>
                    <a:lstStyle/>
                    <a:p>
                      <a:pPr algn="ctr" fontAlgn="ctr"/>
                      <a:r>
                        <a:rPr lang="es-ES" sz="1400" u="none" strike="noStrike">
                          <a:effectLst/>
                        </a:rPr>
                        <a:t>28,6</a:t>
                      </a:r>
                      <a:endParaRPr lang="es-ES" sz="1400" b="0" i="0" u="none" strike="noStrike">
                        <a:solidFill>
                          <a:srgbClr val="000000"/>
                        </a:solidFill>
                        <a:effectLst/>
                        <a:latin typeface="Calibri" panose="020F0502020204030204"/>
                      </a:endParaRPr>
                    </a:p>
                  </a:txBody>
                  <a:tcPr marL="7813" marR="7813" marT="7813" marB="0" anchor="ctr"/>
                </a:tc>
              </a:tr>
              <a:tr h="929444">
                <a:tc>
                  <a:txBody>
                    <a:bodyPr/>
                    <a:lstStyle/>
                    <a:p>
                      <a:pPr algn="ctr" fontAlgn="ctr"/>
                      <a:endParaRPr lang="es-ES" sz="1400" u="none" strike="noStrike" dirty="0" smtClean="0">
                        <a:effectLst/>
                      </a:endParaRPr>
                    </a:p>
                    <a:p>
                      <a:pPr algn="ctr" fontAlgn="ctr"/>
                      <a:r>
                        <a:rPr lang="es-ES" sz="1400" b="1" u="none" strike="noStrike" dirty="0" smtClean="0">
                          <a:effectLst/>
                        </a:rPr>
                        <a:t>4.5 </a:t>
                      </a:r>
                      <a:r>
                        <a:rPr lang="es-ES" sz="1400" b="1" u="none" strike="noStrike" dirty="0">
                          <a:effectLst/>
                        </a:rPr>
                        <a:t>De aquí a 2030, eliminar las disparidades de género en la educación y asegurar el acceso igualitario a todos los niveles de la enseñanza y la formación profesional para las personas vulnerables, incluidas las personas con discapacidad, los pueblos indígenas y los niños en situaciones de vulnerabilidad.</a:t>
                      </a:r>
                      <a:endParaRPr lang="es-ES" sz="1400" b="1" i="0" u="none" strike="noStrike" dirty="0">
                        <a:solidFill>
                          <a:srgbClr val="000000"/>
                        </a:solidFill>
                        <a:effectLst/>
                        <a:latin typeface="Calibri" panose="020F0502020204030204"/>
                      </a:endParaRPr>
                    </a:p>
                  </a:txBody>
                  <a:tcPr marL="7813" marR="7813" marT="7813" marB="0" anchor="ctr"/>
                </a:tc>
                <a:tc>
                  <a:txBody>
                    <a:bodyPr/>
                    <a:lstStyle/>
                    <a:p>
                      <a:pPr algn="l" fontAlgn="ctr"/>
                      <a:endParaRPr lang="es-ES" sz="1400" b="0" i="0" u="none" strike="noStrike" dirty="0">
                        <a:solidFill>
                          <a:srgbClr val="000000"/>
                        </a:solidFill>
                        <a:effectLst/>
                        <a:latin typeface="Calibri" panose="020F0502020204030204"/>
                      </a:endParaRPr>
                    </a:p>
                  </a:txBody>
                  <a:tcPr marL="7813" marR="7813" marT="7813" marB="0" anchor="ctr"/>
                </a:tc>
              </a:tr>
              <a:tr h="273366">
                <a:tc>
                  <a:txBody>
                    <a:bodyPr/>
                    <a:lstStyle/>
                    <a:p>
                      <a:pPr algn="l" fontAlgn="ctr"/>
                      <a:r>
                        <a:rPr lang="es-ES" sz="1400" u="none" strike="noStrike">
                          <a:effectLst/>
                        </a:rPr>
                        <a:t>4.5.20.1 Gasto en educación por estudiante y nivel educativo, como porcentaje del PIB per cápita - ANEP</a:t>
                      </a:r>
                      <a:endParaRPr lang="es-ES" sz="1400" b="0" i="0" u="none" strike="noStrike">
                        <a:solidFill>
                          <a:srgbClr val="000000"/>
                        </a:solidFill>
                        <a:effectLst/>
                        <a:latin typeface="Calibri" panose="020F0502020204030204"/>
                      </a:endParaRPr>
                    </a:p>
                  </a:txBody>
                  <a:tcPr marL="7813" marR="7813" marT="7813" marB="0" anchor="ctr"/>
                </a:tc>
                <a:tc>
                  <a:txBody>
                    <a:bodyPr/>
                    <a:lstStyle/>
                    <a:p>
                      <a:pPr algn="ctr" fontAlgn="ctr"/>
                      <a:r>
                        <a:rPr lang="es-ES" sz="1400" u="none" strike="noStrike" dirty="0">
                          <a:effectLst/>
                        </a:rPr>
                        <a:t>15,6</a:t>
                      </a:r>
                      <a:endParaRPr lang="es-ES" sz="1400" b="0" i="0" u="none" strike="noStrike" dirty="0">
                        <a:solidFill>
                          <a:srgbClr val="000000"/>
                        </a:solidFill>
                        <a:effectLst/>
                        <a:latin typeface="Calibri" panose="020F0502020204030204"/>
                      </a:endParaRPr>
                    </a:p>
                  </a:txBody>
                  <a:tcPr marL="7813" marR="7813" marT="7813" marB="0" anchor="ctr"/>
                </a:tc>
              </a:tr>
              <a:tr h="833767">
                <a:tc>
                  <a:txBody>
                    <a:bodyPr/>
                    <a:lstStyle/>
                    <a:p>
                      <a:pPr algn="ctr" fontAlgn="ctr"/>
                      <a:endParaRPr lang="es-ES" sz="1400" u="none" strike="noStrike" dirty="0" smtClean="0">
                        <a:effectLst/>
                      </a:endParaRPr>
                    </a:p>
                    <a:p>
                      <a:pPr algn="ctr" fontAlgn="ctr"/>
                      <a:r>
                        <a:rPr lang="es-ES" sz="1400" b="1" u="none" strike="noStrike" dirty="0" smtClean="0">
                          <a:effectLst/>
                        </a:rPr>
                        <a:t>4.6 </a:t>
                      </a:r>
                      <a:r>
                        <a:rPr lang="es-ES" sz="1400" b="1" u="none" strike="noStrike" dirty="0">
                          <a:effectLst/>
                        </a:rPr>
                        <a:t>De aquí a 2030, asegurar que todos los jóvenes y una proporción considerable de los adultos, tanto hombres como mujeres, estén alfabetizados y tengan nociones elementales de aritmética</a:t>
                      </a:r>
                      <a:endParaRPr lang="es-ES" sz="1400" b="1" i="0" u="none" strike="noStrike" dirty="0">
                        <a:solidFill>
                          <a:srgbClr val="000000"/>
                        </a:solidFill>
                        <a:effectLst/>
                        <a:latin typeface="Calibri" panose="020F0502020204030204"/>
                      </a:endParaRPr>
                    </a:p>
                  </a:txBody>
                  <a:tcPr marL="7813" marR="7813" marT="7813" marB="0" anchor="ctr"/>
                </a:tc>
                <a:tc>
                  <a:txBody>
                    <a:bodyPr/>
                    <a:lstStyle/>
                    <a:p>
                      <a:pPr algn="l" fontAlgn="ctr"/>
                      <a:endParaRPr lang="es-ES" sz="1400" b="0" i="0" u="none" strike="noStrike" dirty="0">
                        <a:solidFill>
                          <a:srgbClr val="000000"/>
                        </a:solidFill>
                        <a:effectLst/>
                        <a:latin typeface="Calibri" panose="020F0502020204030204"/>
                      </a:endParaRPr>
                    </a:p>
                  </a:txBody>
                  <a:tcPr marL="7813" marR="7813" marT="7813" marB="0" anchor="ctr"/>
                </a:tc>
              </a:tr>
              <a:tr h="273366">
                <a:tc>
                  <a:txBody>
                    <a:bodyPr/>
                    <a:lstStyle/>
                    <a:p>
                      <a:pPr algn="l" fontAlgn="ctr"/>
                      <a:r>
                        <a:rPr lang="es-ES" sz="1400" u="none" strike="noStrike">
                          <a:effectLst/>
                        </a:rPr>
                        <a:t>4.6.23.a Tasa de alfabetismo de jóvenes/adultos, rural y total país</a:t>
                      </a:r>
                      <a:endParaRPr lang="es-ES" sz="1400" b="0" i="0" u="none" strike="noStrike">
                        <a:solidFill>
                          <a:srgbClr val="000000"/>
                        </a:solidFill>
                        <a:effectLst/>
                        <a:latin typeface="Calibri" panose="020F0502020204030204"/>
                      </a:endParaRPr>
                    </a:p>
                  </a:txBody>
                  <a:tcPr marL="7813" marR="7813" marT="7813" marB="0" anchor="ctr"/>
                </a:tc>
                <a:tc>
                  <a:txBody>
                    <a:bodyPr/>
                    <a:lstStyle/>
                    <a:p>
                      <a:pPr algn="ctr" fontAlgn="ctr"/>
                      <a:r>
                        <a:rPr lang="es-ES" sz="1400" u="none" strike="noStrike" dirty="0">
                          <a:effectLst/>
                        </a:rPr>
                        <a:t>98,6</a:t>
                      </a:r>
                      <a:endParaRPr lang="es-ES" sz="1400" b="0" i="0" u="none" strike="noStrike" dirty="0">
                        <a:solidFill>
                          <a:srgbClr val="000000"/>
                        </a:solidFill>
                        <a:effectLst/>
                        <a:latin typeface="Calibri" panose="020F0502020204030204"/>
                      </a:endParaRPr>
                    </a:p>
                  </a:txBody>
                  <a:tcPr marL="7813" marR="7813" marT="7813" marB="0" anchor="ctr"/>
                </a:tc>
              </a:tr>
            </a:tbl>
          </a:graphicData>
        </a:graphic>
      </p:graphicFrame>
      <p:sp>
        <p:nvSpPr>
          <p:cNvPr id="14" name="13 Elipse"/>
          <p:cNvSpPr/>
          <p:nvPr/>
        </p:nvSpPr>
        <p:spPr>
          <a:xfrm>
            <a:off x="8316416" y="2816932"/>
            <a:ext cx="95742" cy="108012"/>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ES"/>
          </a:p>
        </p:txBody>
      </p:sp>
      <p:sp>
        <p:nvSpPr>
          <p:cNvPr id="17" name="16 Elipse"/>
          <p:cNvSpPr/>
          <p:nvPr/>
        </p:nvSpPr>
        <p:spPr>
          <a:xfrm>
            <a:off x="8316416" y="5553236"/>
            <a:ext cx="95742" cy="10801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ES"/>
          </a:p>
        </p:txBody>
      </p:sp>
      <p:sp>
        <p:nvSpPr>
          <p:cNvPr id="10" name="9 Elipse"/>
          <p:cNvSpPr/>
          <p:nvPr/>
        </p:nvSpPr>
        <p:spPr>
          <a:xfrm>
            <a:off x="8343323" y="4329100"/>
            <a:ext cx="95742" cy="108012"/>
          </a:xfrm>
          <a:prstGeom prst="ellipse">
            <a:avLst/>
          </a:prstGeom>
          <a:solidFill>
            <a:srgbClr val="FFFF00"/>
          </a:solidFill>
          <a:ln>
            <a:solidFill>
              <a:srgbClr val="FF99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7615829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0" y="6381328"/>
            <a:ext cx="9144000" cy="47667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8" name="7 Rectángulo"/>
          <p:cNvSpPr/>
          <p:nvPr/>
        </p:nvSpPr>
        <p:spPr>
          <a:xfrm>
            <a:off x="-1" y="0"/>
            <a:ext cx="9144000" cy="69269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pic>
        <p:nvPicPr>
          <p:cNvPr id="9" name="3 Imagen"/>
          <p:cNvPicPr>
            <a:picLocks noChangeAspect="1"/>
          </p:cNvPicPr>
          <p:nvPr/>
        </p:nvPicPr>
        <p:blipFill>
          <a:blip r:embed="rId2"/>
          <a:stretch>
            <a:fillRect/>
          </a:stretch>
        </p:blipFill>
        <p:spPr>
          <a:xfrm>
            <a:off x="8412561" y="0"/>
            <a:ext cx="695943" cy="692696"/>
          </a:xfrm>
          <a:prstGeom prst="snip2DiagRect">
            <a:avLst/>
          </a:prstGeom>
          <a:solidFill>
            <a:srgbClr val="FFFFFF">
              <a:shade val="85000"/>
            </a:srgbClr>
          </a:solidFill>
          <a:ln w="28575"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3" name="2 CuadroTexto"/>
          <p:cNvSpPr txBox="1"/>
          <p:nvPr/>
        </p:nvSpPr>
        <p:spPr>
          <a:xfrm>
            <a:off x="35496" y="87015"/>
            <a:ext cx="8208912" cy="461665"/>
          </a:xfrm>
          <a:prstGeom prst="rect">
            <a:avLst/>
          </a:prstGeom>
          <a:noFill/>
        </p:spPr>
        <p:txBody>
          <a:bodyPr wrap="square" rtlCol="0">
            <a:spAutoFit/>
          </a:bodyPr>
          <a:lstStyle/>
          <a:p>
            <a:r>
              <a:rPr lang="es-ES" sz="2400" b="1" dirty="0" smtClean="0">
                <a:solidFill>
                  <a:schemeClr val="bg1"/>
                </a:solidFill>
                <a:latin typeface="Cambria" panose="02040503050406030204" charset="0"/>
              </a:rPr>
              <a:t>RESUMEN ODS META 4 URUGUAY</a:t>
            </a:r>
            <a:endParaRPr lang="es-ES" sz="2400" b="1" dirty="0">
              <a:solidFill>
                <a:schemeClr val="bg1"/>
              </a:solidFill>
              <a:latin typeface="Cambria" panose="0204050305040603020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1699371699"/>
              </p:ext>
            </p:extLst>
          </p:nvPr>
        </p:nvGraphicFramePr>
        <p:xfrm>
          <a:off x="395536" y="908720"/>
          <a:ext cx="8229600" cy="5263730"/>
        </p:xfrm>
        <a:graphic>
          <a:graphicData uri="http://schemas.openxmlformats.org/drawingml/2006/table">
            <a:tbl>
              <a:tblPr>
                <a:tableStyleId>{21E4AEA4-8DFA-4A89-87EB-49C32662AFE0}</a:tableStyleId>
              </a:tblPr>
              <a:tblGrid>
                <a:gridCol w="6894437"/>
                <a:gridCol w="1335163"/>
              </a:tblGrid>
              <a:tr h="494616">
                <a:tc>
                  <a:txBody>
                    <a:bodyPr/>
                    <a:lstStyle/>
                    <a:p>
                      <a:pPr algn="ctr" fontAlgn="ctr"/>
                      <a:r>
                        <a:rPr lang="es-ES" sz="1600" b="1" u="none" strike="noStrike" dirty="0">
                          <a:solidFill>
                            <a:schemeClr val="accent2"/>
                          </a:solidFill>
                          <a:effectLst/>
                        </a:rPr>
                        <a:t>METAS/INDICADORES SELECCIONADOS</a:t>
                      </a:r>
                      <a:endParaRPr lang="es-ES" sz="1600" b="1" i="0" u="none" strike="noStrike" dirty="0">
                        <a:solidFill>
                          <a:schemeClr val="accent2"/>
                        </a:solidFill>
                        <a:effectLst/>
                        <a:latin typeface="Calibri" panose="020F0502020204030204"/>
                      </a:endParaRPr>
                    </a:p>
                  </a:txBody>
                  <a:tcPr marL="7813" marR="7813" marT="7813" marB="0" anchor="ctr"/>
                </a:tc>
                <a:tc>
                  <a:txBody>
                    <a:bodyPr/>
                    <a:lstStyle/>
                    <a:p>
                      <a:pPr algn="ctr" fontAlgn="ctr"/>
                      <a:r>
                        <a:rPr lang="es-ES" sz="1600" b="1" u="none" strike="noStrike" dirty="0">
                          <a:solidFill>
                            <a:schemeClr val="accent2"/>
                          </a:solidFill>
                          <a:effectLst/>
                        </a:rPr>
                        <a:t>ÚLTIMO DATO DISPONIBLE</a:t>
                      </a:r>
                      <a:endParaRPr lang="es-ES" sz="1600" b="1" i="0" u="none" strike="noStrike" dirty="0">
                        <a:solidFill>
                          <a:schemeClr val="accent2"/>
                        </a:solidFill>
                        <a:effectLst/>
                        <a:latin typeface="Calibri" panose="020F0502020204030204"/>
                      </a:endParaRPr>
                    </a:p>
                  </a:txBody>
                  <a:tcPr marL="7813" marR="7813" marT="7813" marB="0" anchor="ctr"/>
                </a:tc>
              </a:tr>
              <a:tr h="1498676">
                <a:tc>
                  <a:txBody>
                    <a:bodyPr/>
                    <a:lstStyle/>
                    <a:p>
                      <a:pPr algn="ctr" fontAlgn="ctr"/>
                      <a:endParaRPr lang="es-ES" sz="1400" u="none" strike="noStrike" dirty="0" smtClean="0">
                        <a:effectLst/>
                      </a:endParaRPr>
                    </a:p>
                    <a:p>
                      <a:pPr algn="ctr" fontAlgn="ctr"/>
                      <a:r>
                        <a:rPr lang="es-ES" sz="1400" b="1" u="none" strike="noStrike" dirty="0" smtClean="0">
                          <a:effectLst/>
                        </a:rPr>
                        <a:t>4.7 </a:t>
                      </a:r>
                      <a:r>
                        <a:rPr lang="es-ES" sz="1400" b="1" u="none" strike="noStrike" dirty="0">
                          <a:effectLst/>
                        </a:rPr>
                        <a:t>De aquí a 2030, asegurar que todos los alumnos adquieran los conocimientos teóricos y prácticos necesarios para promover el desarrollo sostenible, entre otras cosas mediante la educación para el desarrollo sostenible y los estilos de vida sostenibles, los derechos humanos, la igualdad de género, la promoción de una cultura de paz y no violencia, la ciudadanía mundial y la valoración de la diversidad cultural y la contribución de la cultura al desarrollo </a:t>
                      </a:r>
                      <a:r>
                        <a:rPr lang="es-ES" sz="1400" b="1" u="none" strike="noStrike" dirty="0" smtClean="0">
                          <a:effectLst/>
                        </a:rPr>
                        <a:t>sostenible.</a:t>
                      </a:r>
                      <a:endParaRPr lang="es-ES" sz="1400" b="1" i="0" u="none" strike="noStrike" dirty="0">
                        <a:solidFill>
                          <a:srgbClr val="000000"/>
                        </a:solidFill>
                        <a:effectLst/>
                        <a:latin typeface="Calibri" panose="020F0502020204030204"/>
                      </a:endParaRPr>
                    </a:p>
                  </a:txBody>
                  <a:tcPr marL="7813" marR="7813" marT="7813" marB="0" anchor="ctr"/>
                </a:tc>
                <a:tc>
                  <a:txBody>
                    <a:bodyPr/>
                    <a:lstStyle/>
                    <a:p>
                      <a:pPr algn="ctr" fontAlgn="ctr"/>
                      <a:r>
                        <a:rPr lang="es-ES" sz="1400" u="none" strike="noStrike" dirty="0">
                          <a:effectLst/>
                        </a:rPr>
                        <a:t>Indicadores cualitativos. </a:t>
                      </a:r>
                      <a:br>
                        <a:rPr lang="es-ES" sz="1400" u="none" strike="noStrike" dirty="0">
                          <a:effectLst/>
                        </a:rPr>
                      </a:br>
                      <a:r>
                        <a:rPr lang="es-ES" sz="1400" u="none" strike="noStrike" dirty="0">
                          <a:effectLst/>
                        </a:rPr>
                        <a:t>Ley General de Educación Nº 18.437 y planes de estudio.</a:t>
                      </a:r>
                      <a:endParaRPr lang="es-ES" sz="1400" b="0" i="0" u="none" strike="noStrike" dirty="0">
                        <a:solidFill>
                          <a:srgbClr val="000000"/>
                        </a:solidFill>
                        <a:effectLst/>
                        <a:latin typeface="Calibri" panose="020F0502020204030204"/>
                      </a:endParaRPr>
                    </a:p>
                  </a:txBody>
                  <a:tcPr marL="7813" marR="7813" marT="7813" marB="0" anchor="ctr"/>
                </a:tc>
              </a:tr>
              <a:tr h="859729">
                <a:tc>
                  <a:txBody>
                    <a:bodyPr/>
                    <a:lstStyle/>
                    <a:p>
                      <a:pPr algn="ctr" fontAlgn="ctr"/>
                      <a:endParaRPr lang="es-ES" sz="1400" u="none" strike="noStrike" dirty="0" smtClean="0">
                        <a:effectLst/>
                      </a:endParaRPr>
                    </a:p>
                    <a:p>
                      <a:pPr algn="ctr" fontAlgn="ctr"/>
                      <a:r>
                        <a:rPr lang="es-ES" sz="1400" b="1" u="none" strike="noStrike" dirty="0" smtClean="0">
                          <a:effectLst/>
                        </a:rPr>
                        <a:t>4.a </a:t>
                      </a:r>
                      <a:r>
                        <a:rPr lang="es-ES" sz="1400" b="1" u="none" strike="noStrike" dirty="0">
                          <a:effectLst/>
                        </a:rPr>
                        <a:t>Construir y adecuar instalaciones educativas que tengan en cuenta las necesidades de los niños y las personas con discapacidad y las diferencias de género, y que ofrezcan entornos de aprendizaje seguros, no violentos, inclusivos y eficaces para todos</a:t>
                      </a:r>
                      <a:endParaRPr lang="es-ES" sz="1400" b="1" i="0" u="none" strike="noStrike" dirty="0">
                        <a:solidFill>
                          <a:srgbClr val="000000"/>
                        </a:solidFill>
                        <a:effectLst/>
                        <a:latin typeface="Calibri" panose="020F0502020204030204"/>
                      </a:endParaRPr>
                    </a:p>
                  </a:txBody>
                  <a:tcPr marL="7813" marR="7813" marT="7813" marB="0" anchor="ctr"/>
                </a:tc>
                <a:tc>
                  <a:txBody>
                    <a:bodyPr/>
                    <a:lstStyle/>
                    <a:p>
                      <a:pPr algn="l" fontAlgn="ctr"/>
                      <a:endParaRPr lang="es-ES" sz="1400" b="0" i="0" u="none" strike="noStrike" dirty="0">
                        <a:solidFill>
                          <a:srgbClr val="000000"/>
                        </a:solidFill>
                        <a:effectLst/>
                        <a:latin typeface="Calibri" panose="020F0502020204030204"/>
                      </a:endParaRPr>
                    </a:p>
                  </a:txBody>
                  <a:tcPr marL="7813" marR="7813" marT="7813" marB="0" anchor="ctr"/>
                </a:tc>
              </a:tr>
              <a:tr h="433764">
                <a:tc>
                  <a:txBody>
                    <a:bodyPr/>
                    <a:lstStyle/>
                    <a:p>
                      <a:pPr algn="l" fontAlgn="ctr"/>
                      <a:r>
                        <a:rPr lang="es-ES" sz="1400" u="none" strike="noStrike" dirty="0" smtClean="0">
                          <a:effectLst/>
                        </a:rPr>
                        <a:t>4.a.31.1-2-3  </a:t>
                      </a:r>
                      <a:r>
                        <a:rPr lang="es-ES" sz="1400" u="none" strike="noStrike" dirty="0">
                          <a:effectLst/>
                        </a:rPr>
                        <a:t>Porcentaje de instituciones educativas que proporcionan electricidad, Internet </a:t>
                      </a:r>
                      <a:r>
                        <a:rPr lang="es-ES" sz="1400" u="none" strike="noStrike" dirty="0" smtClean="0">
                          <a:effectLst/>
                        </a:rPr>
                        <a:t>y computadoras </a:t>
                      </a:r>
                      <a:r>
                        <a:rPr lang="es-ES" sz="1400" u="none" strike="noStrike" dirty="0">
                          <a:effectLst/>
                        </a:rPr>
                        <a:t>con propósitos pedagógicos.</a:t>
                      </a:r>
                      <a:endParaRPr lang="es-ES" sz="1400" b="0" i="0" u="none" strike="noStrike" dirty="0">
                        <a:solidFill>
                          <a:srgbClr val="000000"/>
                        </a:solidFill>
                        <a:effectLst/>
                        <a:latin typeface="Calibri" panose="020F0502020204030204"/>
                      </a:endParaRPr>
                    </a:p>
                  </a:txBody>
                  <a:tcPr marL="7813" marR="7813" marT="7813" marB="0" anchor="ctr"/>
                </a:tc>
                <a:tc>
                  <a:txBody>
                    <a:bodyPr/>
                    <a:lstStyle/>
                    <a:p>
                      <a:pPr algn="ctr" fontAlgn="ctr"/>
                      <a:r>
                        <a:rPr lang="es-ES" sz="1400" u="none" strike="noStrike" dirty="0">
                          <a:effectLst/>
                        </a:rPr>
                        <a:t>100</a:t>
                      </a:r>
                      <a:endParaRPr lang="es-ES" sz="1400" b="0" i="0" u="none" strike="noStrike" dirty="0">
                        <a:solidFill>
                          <a:srgbClr val="000000"/>
                        </a:solidFill>
                        <a:effectLst/>
                        <a:latin typeface="Calibri" panose="020F0502020204030204"/>
                      </a:endParaRPr>
                    </a:p>
                  </a:txBody>
                  <a:tcPr marL="7813" marR="7813" marT="7813" marB="0" anchor="ctr"/>
                </a:tc>
              </a:tr>
              <a:tr h="1072711">
                <a:tc>
                  <a:txBody>
                    <a:bodyPr/>
                    <a:lstStyle/>
                    <a:p>
                      <a:pPr marL="0" marR="0" indent="0" algn="ctr" defTabSz="914400" rtl="0" eaLnBrk="1" fontAlgn="ctr" latinLnBrk="0" hangingPunct="1">
                        <a:lnSpc>
                          <a:spcPct val="100000"/>
                        </a:lnSpc>
                        <a:spcBef>
                          <a:spcPts val="0"/>
                        </a:spcBef>
                        <a:spcAft>
                          <a:spcPts val="0"/>
                        </a:spcAft>
                        <a:buClrTx/>
                        <a:buSzTx/>
                        <a:buFontTx/>
                        <a:buNone/>
                        <a:defRPr/>
                      </a:pPr>
                      <a:endParaRPr lang="es-ES" sz="1400" u="none" strike="noStrike" kern="1200" dirty="0" smtClean="0">
                        <a:effectLst/>
                      </a:endParaRPr>
                    </a:p>
                    <a:p>
                      <a:pPr marL="0" marR="0" indent="0" algn="ctr" defTabSz="914400" rtl="0" eaLnBrk="1" fontAlgn="ctr" latinLnBrk="0" hangingPunct="1">
                        <a:lnSpc>
                          <a:spcPct val="100000"/>
                        </a:lnSpc>
                        <a:spcBef>
                          <a:spcPts val="0"/>
                        </a:spcBef>
                        <a:spcAft>
                          <a:spcPts val="0"/>
                        </a:spcAft>
                        <a:buClrTx/>
                        <a:buSzTx/>
                        <a:buFontTx/>
                        <a:buNone/>
                        <a:defRPr/>
                      </a:pPr>
                      <a:r>
                        <a:rPr lang="es-ES" sz="1400" b="1" u="none" strike="noStrike" kern="1200" dirty="0" smtClean="0">
                          <a:effectLst/>
                        </a:rPr>
                        <a:t>4.c De aquí a 2030, aumentar considerablemente la oferta de docentes calificados, incluso mediante la cooperación internacional para la formación de docentes en los países en desarrollo, especialmente los países menos adelantados y los pequeños estados insulares en desarrollo.</a:t>
                      </a:r>
                      <a:endParaRPr lang="es-ES" sz="1400" b="1" i="0" u="none" strike="noStrike" dirty="0">
                        <a:solidFill>
                          <a:srgbClr val="000000"/>
                        </a:solidFill>
                        <a:effectLst/>
                        <a:latin typeface="Calibri" panose="020F0502020204030204"/>
                      </a:endParaRPr>
                    </a:p>
                  </a:txBody>
                  <a:tcPr marL="7813" marR="7813" marT="7813" marB="0" anchor="ctr"/>
                </a:tc>
                <a:tc>
                  <a:txBody>
                    <a:bodyPr/>
                    <a:lstStyle/>
                    <a:p>
                      <a:pPr algn="ctr" fontAlgn="ctr"/>
                      <a:endParaRPr lang="es-ES" sz="1400" b="0" i="0" u="none" strike="noStrike" dirty="0">
                        <a:solidFill>
                          <a:srgbClr val="000000"/>
                        </a:solidFill>
                        <a:effectLst/>
                        <a:latin typeface="Calibri" panose="020F0502020204030204"/>
                      </a:endParaRPr>
                    </a:p>
                  </a:txBody>
                  <a:tcPr marL="7813" marR="7813" marT="7813" marB="0" anchor="ctr"/>
                </a:tc>
              </a:tr>
              <a:tr h="312073">
                <a:tc>
                  <a:txBody>
                    <a:bodyPr/>
                    <a:lstStyle/>
                    <a:p>
                      <a:pPr algn="l" fontAlgn="ctr"/>
                      <a:r>
                        <a:rPr lang="es-ES" sz="1400" u="none" strike="noStrike" dirty="0">
                          <a:effectLst/>
                        </a:rPr>
                        <a:t>4.c.39 Porcentaje de </a:t>
                      </a:r>
                      <a:r>
                        <a:rPr lang="es-ES" sz="1400" u="none" strike="noStrike" dirty="0" smtClean="0">
                          <a:effectLst/>
                        </a:rPr>
                        <a:t>cargos docentes </a:t>
                      </a:r>
                      <a:r>
                        <a:rPr lang="es-ES" sz="1400" u="none" strike="noStrike" dirty="0">
                          <a:effectLst/>
                        </a:rPr>
                        <a:t>de educación </a:t>
                      </a:r>
                      <a:r>
                        <a:rPr lang="es-ES" sz="1400" u="none" strike="noStrike" dirty="0" smtClean="0">
                          <a:effectLst/>
                        </a:rPr>
                        <a:t>primaria</a:t>
                      </a:r>
                      <a:r>
                        <a:rPr lang="es-ES" sz="1400" u="none" strike="noStrike" baseline="0" dirty="0" smtClean="0">
                          <a:effectLst/>
                        </a:rPr>
                        <a:t> </a:t>
                      </a:r>
                      <a:r>
                        <a:rPr lang="es-ES" sz="1400" u="none" strike="noStrike" dirty="0" smtClean="0">
                          <a:effectLst/>
                        </a:rPr>
                        <a:t>titulados</a:t>
                      </a:r>
                      <a:endParaRPr lang="es-ES" sz="1400" b="0" i="0" u="none" strike="noStrike" dirty="0">
                        <a:solidFill>
                          <a:srgbClr val="000000"/>
                        </a:solidFill>
                        <a:effectLst/>
                        <a:latin typeface="Calibri" panose="020F0502020204030204"/>
                      </a:endParaRPr>
                    </a:p>
                  </a:txBody>
                  <a:tcPr marL="7813" marR="7813" marT="7813" marB="0" anchor="ctr"/>
                </a:tc>
                <a:tc>
                  <a:txBody>
                    <a:bodyPr/>
                    <a:lstStyle/>
                    <a:p>
                      <a:pPr algn="ctr" fontAlgn="ctr"/>
                      <a:r>
                        <a:rPr lang="es-ES" sz="1400" u="none" strike="noStrike" dirty="0" smtClean="0">
                          <a:effectLst/>
                        </a:rPr>
                        <a:t>100</a:t>
                      </a:r>
                      <a:endParaRPr lang="es-ES" sz="1400" b="0" i="0" u="none" strike="noStrike" dirty="0">
                        <a:solidFill>
                          <a:srgbClr val="000000"/>
                        </a:solidFill>
                        <a:effectLst/>
                        <a:latin typeface="Calibri" panose="020F0502020204030204"/>
                      </a:endParaRPr>
                    </a:p>
                  </a:txBody>
                  <a:tcPr marL="7813" marR="7813" marT="7813" marB="0" anchor="ctr"/>
                </a:tc>
              </a:tr>
              <a:tr h="292216">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400" u="none" strike="noStrike" dirty="0">
                          <a:effectLst/>
                        </a:rPr>
                        <a:t>4.c.39 Porcentaje de </a:t>
                      </a:r>
                      <a:r>
                        <a:rPr lang="es-ES" sz="1400" u="none" strike="noStrike" dirty="0" smtClean="0">
                          <a:effectLst/>
                        </a:rPr>
                        <a:t>cargos docentes </a:t>
                      </a:r>
                      <a:r>
                        <a:rPr lang="es-ES" sz="1400" u="none" strike="noStrike" dirty="0">
                          <a:effectLst/>
                        </a:rPr>
                        <a:t>de educación </a:t>
                      </a:r>
                      <a:r>
                        <a:rPr lang="es-ES" sz="1400" u="none" strike="noStrike" dirty="0" smtClean="0">
                          <a:effectLst/>
                        </a:rPr>
                        <a:t>media </a:t>
                      </a:r>
                      <a:r>
                        <a:rPr lang="es-ES" sz="1400" u="none" strike="noStrike" dirty="0">
                          <a:effectLst/>
                        </a:rPr>
                        <a:t>básica </a:t>
                      </a:r>
                      <a:r>
                        <a:rPr lang="es-ES" sz="1400" u="none" strike="noStrike" kern="1200" dirty="0" smtClean="0">
                          <a:solidFill>
                            <a:schemeClr val="dk1"/>
                          </a:solidFill>
                          <a:effectLst/>
                          <a:latin typeface="+mn-lt"/>
                          <a:ea typeface="+mn-ea"/>
                          <a:cs typeface="+mn-cs"/>
                        </a:rPr>
                        <a:t>titulados </a:t>
                      </a:r>
                      <a:r>
                        <a:rPr lang="es-ES" sz="1400" u="none" strike="noStrike" kern="1200" cap="small" baseline="-16000" dirty="0" smtClean="0">
                          <a:solidFill>
                            <a:schemeClr val="dk1"/>
                          </a:solidFill>
                          <a:effectLst/>
                          <a:latin typeface="+mn-lt"/>
                          <a:ea typeface="+mn-ea"/>
                          <a:cs typeface="+mn-cs"/>
                        </a:rPr>
                        <a:t>(CES – público)</a:t>
                      </a:r>
                    </a:p>
                  </a:txBody>
                  <a:tcPr marL="7813" marR="7813" marT="7813" marB="0" anchor="ctr"/>
                </a:tc>
                <a:tc>
                  <a:txBody>
                    <a:bodyPr/>
                    <a:lstStyle/>
                    <a:p>
                      <a:pPr algn="ctr" fontAlgn="ctr"/>
                      <a:r>
                        <a:rPr lang="es-ES" sz="1400" u="none" strike="noStrike" dirty="0">
                          <a:effectLst/>
                        </a:rPr>
                        <a:t>56,7</a:t>
                      </a:r>
                      <a:endParaRPr lang="es-ES" sz="1400" b="0" i="0" u="none" strike="noStrike" dirty="0">
                        <a:solidFill>
                          <a:srgbClr val="000000"/>
                        </a:solidFill>
                        <a:effectLst/>
                        <a:latin typeface="Calibri" panose="020F0502020204030204"/>
                      </a:endParaRPr>
                    </a:p>
                  </a:txBody>
                  <a:tcPr marL="7813" marR="7813" marT="7813" marB="0" anchor="ctr"/>
                </a:tc>
              </a:tr>
              <a:tr h="292216">
                <a:tc>
                  <a:txBody>
                    <a:bodyPr/>
                    <a:lstStyle/>
                    <a:p>
                      <a:pPr algn="l" fontAlgn="ctr"/>
                      <a:r>
                        <a:rPr lang="es-ES" sz="1400" u="none" strike="noStrike" dirty="0">
                          <a:effectLst/>
                        </a:rPr>
                        <a:t>4.c.39 Porcentaje </a:t>
                      </a:r>
                      <a:r>
                        <a:rPr lang="es-ES" sz="1400" u="none" strike="noStrike" dirty="0" smtClean="0">
                          <a:effectLst/>
                        </a:rPr>
                        <a:t>de cargos </a:t>
                      </a:r>
                      <a:r>
                        <a:rPr lang="es-ES" sz="1400" u="none" strike="noStrike" dirty="0">
                          <a:effectLst/>
                        </a:rPr>
                        <a:t>docentes de educación </a:t>
                      </a:r>
                      <a:r>
                        <a:rPr lang="es-ES" sz="1400" u="none" strike="noStrike" dirty="0" smtClean="0">
                          <a:effectLst/>
                        </a:rPr>
                        <a:t>media </a:t>
                      </a:r>
                      <a:r>
                        <a:rPr lang="es-ES" sz="1400" u="none" strike="noStrike" kern="1200" dirty="0">
                          <a:solidFill>
                            <a:schemeClr val="dk1"/>
                          </a:solidFill>
                          <a:effectLst/>
                          <a:latin typeface="+mn-lt"/>
                          <a:ea typeface="+mn-ea"/>
                          <a:cs typeface="+mn-cs"/>
                        </a:rPr>
                        <a:t>superior </a:t>
                      </a:r>
                      <a:r>
                        <a:rPr lang="es-ES" sz="1400" u="none" strike="noStrike" kern="1200" dirty="0" smtClean="0">
                          <a:solidFill>
                            <a:schemeClr val="dk1"/>
                          </a:solidFill>
                          <a:effectLst/>
                          <a:latin typeface="+mn-lt"/>
                          <a:ea typeface="+mn-ea"/>
                          <a:cs typeface="+mn-cs"/>
                        </a:rPr>
                        <a:t>titulados </a:t>
                      </a:r>
                      <a:r>
                        <a:rPr lang="es-ES" sz="1400" u="none" strike="noStrike" kern="1200" cap="small" baseline="-16000" dirty="0" smtClean="0">
                          <a:solidFill>
                            <a:schemeClr val="dk1"/>
                          </a:solidFill>
                          <a:effectLst/>
                          <a:latin typeface="+mn-lt"/>
                          <a:ea typeface="+mn-ea"/>
                          <a:cs typeface="+mn-cs"/>
                        </a:rPr>
                        <a:t>(CES – público)</a:t>
                      </a:r>
                      <a:endParaRPr lang="es-ES" sz="1400" u="none" strike="noStrike" kern="1200" cap="small" baseline="-16000" dirty="0">
                        <a:solidFill>
                          <a:schemeClr val="dk1"/>
                        </a:solidFill>
                        <a:effectLst/>
                        <a:latin typeface="+mn-lt"/>
                        <a:ea typeface="+mn-ea"/>
                        <a:cs typeface="+mn-cs"/>
                      </a:endParaRPr>
                    </a:p>
                  </a:txBody>
                  <a:tcPr marL="7813" marR="7813" marT="7813" marB="0" anchor="ctr"/>
                </a:tc>
                <a:tc>
                  <a:txBody>
                    <a:bodyPr/>
                    <a:lstStyle/>
                    <a:p>
                      <a:pPr algn="ctr" fontAlgn="ctr"/>
                      <a:r>
                        <a:rPr lang="es-ES" sz="1400" u="none" strike="noStrike" dirty="0">
                          <a:effectLst/>
                        </a:rPr>
                        <a:t>67,5</a:t>
                      </a:r>
                      <a:endParaRPr lang="es-ES" sz="1400" b="0" i="0" u="none" strike="noStrike" dirty="0">
                        <a:solidFill>
                          <a:srgbClr val="000000"/>
                        </a:solidFill>
                        <a:effectLst/>
                        <a:latin typeface="Calibri" panose="020F0502020204030204"/>
                      </a:endParaRPr>
                    </a:p>
                  </a:txBody>
                  <a:tcPr marL="7813" marR="7813" marT="7813" marB="0" anchor="ctr"/>
                </a:tc>
              </a:tr>
            </a:tbl>
          </a:graphicData>
        </a:graphic>
      </p:graphicFrame>
      <p:sp>
        <p:nvSpPr>
          <p:cNvPr id="10" name="9 Elipse"/>
          <p:cNvSpPr/>
          <p:nvPr/>
        </p:nvSpPr>
        <p:spPr>
          <a:xfrm>
            <a:off x="8196537" y="3933056"/>
            <a:ext cx="95742" cy="10801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ES"/>
          </a:p>
        </p:txBody>
      </p:sp>
      <p:sp>
        <p:nvSpPr>
          <p:cNvPr id="11" name="10 Elipse"/>
          <p:cNvSpPr/>
          <p:nvPr/>
        </p:nvSpPr>
        <p:spPr>
          <a:xfrm>
            <a:off x="8196537" y="5373216"/>
            <a:ext cx="95742" cy="10801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ES"/>
          </a:p>
        </p:txBody>
      </p:sp>
      <p:sp>
        <p:nvSpPr>
          <p:cNvPr id="12" name="11 Elipse"/>
          <p:cNvSpPr/>
          <p:nvPr/>
        </p:nvSpPr>
        <p:spPr>
          <a:xfrm>
            <a:off x="8210942" y="5697252"/>
            <a:ext cx="95742" cy="108012"/>
          </a:xfrm>
          <a:prstGeom prst="ellipse">
            <a:avLst/>
          </a:prstGeom>
          <a:solidFill>
            <a:srgbClr val="FFFF00"/>
          </a:solidFill>
          <a:ln>
            <a:solidFill>
              <a:srgbClr val="FF99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
        <p:nvSpPr>
          <p:cNvPr id="15" name="14 Elipse"/>
          <p:cNvSpPr/>
          <p:nvPr/>
        </p:nvSpPr>
        <p:spPr>
          <a:xfrm>
            <a:off x="8210192" y="5985284"/>
            <a:ext cx="95742" cy="108012"/>
          </a:xfrm>
          <a:prstGeom prst="ellipse">
            <a:avLst/>
          </a:prstGeom>
          <a:solidFill>
            <a:srgbClr val="FFFF00"/>
          </a:solidFill>
          <a:ln>
            <a:solidFill>
              <a:srgbClr val="FF99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
        <p:nvSpPr>
          <p:cNvPr id="16" name="15 Elipse"/>
          <p:cNvSpPr/>
          <p:nvPr/>
        </p:nvSpPr>
        <p:spPr>
          <a:xfrm>
            <a:off x="8444679" y="2636912"/>
            <a:ext cx="95742" cy="10801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457317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0" y="6381328"/>
            <a:ext cx="9144000" cy="47667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10" name="9 Rectángulo"/>
          <p:cNvSpPr/>
          <p:nvPr/>
        </p:nvSpPr>
        <p:spPr>
          <a:xfrm>
            <a:off x="-1" y="0"/>
            <a:ext cx="9144000" cy="69269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pic>
        <p:nvPicPr>
          <p:cNvPr id="11" name="3 Imagen"/>
          <p:cNvPicPr>
            <a:picLocks noChangeAspect="1"/>
          </p:cNvPicPr>
          <p:nvPr/>
        </p:nvPicPr>
        <p:blipFill>
          <a:blip r:embed="rId2"/>
          <a:stretch>
            <a:fillRect/>
          </a:stretch>
        </p:blipFill>
        <p:spPr>
          <a:xfrm>
            <a:off x="8412561" y="0"/>
            <a:ext cx="695943" cy="692696"/>
          </a:xfrm>
          <a:prstGeom prst="snip2DiagRect">
            <a:avLst/>
          </a:prstGeom>
          <a:solidFill>
            <a:srgbClr val="FFFFFF">
              <a:shade val="85000"/>
            </a:srgbClr>
          </a:solidFill>
          <a:ln w="28575"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2" name="2 CuadroTexto"/>
          <p:cNvSpPr txBox="1"/>
          <p:nvPr/>
        </p:nvSpPr>
        <p:spPr>
          <a:xfrm>
            <a:off x="107504" y="116160"/>
            <a:ext cx="5742935" cy="460375"/>
          </a:xfrm>
          <a:prstGeom prst="rect">
            <a:avLst/>
          </a:prstGeom>
          <a:noFill/>
        </p:spPr>
        <p:txBody>
          <a:bodyPr wrap="square" rtlCol="0">
            <a:spAutoFit/>
          </a:bodyPr>
          <a:lstStyle/>
          <a:p>
            <a:r>
              <a:rPr lang="es-ES" sz="2400" b="1" dirty="0" smtClean="0">
                <a:solidFill>
                  <a:schemeClr val="bg1"/>
                </a:solidFill>
                <a:latin typeface="Cambria" panose="02040503050406030204" charset="0"/>
              </a:rPr>
              <a:t>PRESENTACIÓN DE LOS ODS</a:t>
            </a:r>
          </a:p>
        </p:txBody>
      </p:sp>
      <p:sp>
        <p:nvSpPr>
          <p:cNvPr id="100" name="Cuadro de texto 99"/>
          <p:cNvSpPr txBox="1"/>
          <p:nvPr/>
        </p:nvSpPr>
        <p:spPr>
          <a:xfrm>
            <a:off x="1903060" y="1737892"/>
            <a:ext cx="6811072" cy="1014730"/>
          </a:xfrm>
          <a:prstGeom prst="rect">
            <a:avLst/>
          </a:prstGeom>
          <a:noFill/>
          <a:ln w="9525">
            <a:noFill/>
          </a:ln>
        </p:spPr>
        <p:txBody>
          <a:bodyPr wrap="square">
            <a:spAutoFit/>
          </a:bodyPr>
          <a:lstStyle/>
          <a:p>
            <a:pPr indent="0"/>
            <a:r>
              <a:rPr sz="2000" b="1" dirty="0">
                <a:latin typeface="Cambria" panose="02040503050406030204" charset="0"/>
                <a:cs typeface="Cambria" panose="02040503050406030204" charset="0"/>
              </a:rPr>
              <a:t>“</a:t>
            </a:r>
            <a:r>
              <a:rPr sz="2000" b="1" dirty="0" err="1" smtClean="0">
                <a:latin typeface="Cambria" panose="02040503050406030204" charset="0"/>
                <a:cs typeface="Cambria" panose="02040503050406030204" charset="0"/>
              </a:rPr>
              <a:t>A</a:t>
            </a:r>
            <a:r>
              <a:rPr lang="es-ES" sz="2000" b="1" dirty="0" err="1" smtClean="0">
                <a:latin typeface="Cambria" panose="02040503050406030204" charset="0"/>
                <a:cs typeface="Cambria" panose="02040503050406030204" charset="0"/>
              </a:rPr>
              <a:t>proxima</a:t>
            </a:r>
            <a:r>
              <a:rPr sz="2000" b="1" dirty="0" err="1" smtClean="0">
                <a:latin typeface="Cambria" panose="02040503050406030204" charset="0"/>
                <a:cs typeface="Cambria" panose="02040503050406030204" charset="0"/>
              </a:rPr>
              <a:t>ción</a:t>
            </a:r>
            <a:r>
              <a:rPr lang="es-ES" sz="2000" b="1" dirty="0" smtClean="0">
                <a:latin typeface="Cambria" panose="02040503050406030204" charset="0"/>
                <a:cs typeface="Cambria" panose="02040503050406030204" charset="0"/>
              </a:rPr>
              <a:t> </a:t>
            </a:r>
            <a:r>
              <a:rPr sz="2000" b="1" dirty="0" err="1" smtClean="0">
                <a:latin typeface="Cambria" panose="02040503050406030204" charset="0"/>
                <a:cs typeface="Cambria" panose="02040503050406030204" charset="0"/>
              </a:rPr>
              <a:t>Nacional</a:t>
            </a:r>
            <a:r>
              <a:rPr sz="2000" b="1" dirty="0" smtClean="0">
                <a:latin typeface="Cambria" panose="02040503050406030204" charset="0"/>
                <a:cs typeface="Cambria" panose="02040503050406030204" charset="0"/>
              </a:rPr>
              <a:t> </a:t>
            </a:r>
            <a:r>
              <a:rPr lang="es-ES" sz="2000" b="1" dirty="0">
                <a:latin typeface="Cambria" panose="02040503050406030204" charset="0"/>
                <a:cs typeface="Cambria" panose="02040503050406030204" charset="0"/>
              </a:rPr>
              <a:t>a</a:t>
            </a:r>
            <a:r>
              <a:rPr sz="2000" b="1" dirty="0" smtClean="0">
                <a:latin typeface="Cambria" panose="02040503050406030204" charset="0"/>
                <a:cs typeface="Cambria" panose="02040503050406030204" charset="0"/>
              </a:rPr>
              <a:t> </a:t>
            </a:r>
            <a:r>
              <a:rPr sz="2000" b="1" dirty="0">
                <a:latin typeface="Cambria" panose="02040503050406030204" charset="0"/>
                <a:cs typeface="Cambria" panose="02040503050406030204" charset="0"/>
              </a:rPr>
              <a:t>la </a:t>
            </a:r>
            <a:r>
              <a:rPr sz="2000" b="1" dirty="0" err="1">
                <a:latin typeface="Cambria" panose="02040503050406030204" charset="0"/>
                <a:cs typeface="Cambria" panose="02040503050406030204" charset="0"/>
              </a:rPr>
              <a:t>metodología</a:t>
            </a:r>
            <a:r>
              <a:rPr sz="2000" b="1" dirty="0">
                <a:latin typeface="Cambria" panose="02040503050406030204" charset="0"/>
                <a:cs typeface="Cambria" panose="02040503050406030204" charset="0"/>
              </a:rPr>
              <a:t> de </a:t>
            </a:r>
            <a:r>
              <a:rPr sz="2000" b="1" dirty="0" err="1">
                <a:latin typeface="Cambria" panose="02040503050406030204" charset="0"/>
                <a:cs typeface="Cambria" panose="02040503050406030204" charset="0"/>
              </a:rPr>
              <a:t>Naciones</a:t>
            </a:r>
            <a:r>
              <a:rPr sz="2000" b="1" dirty="0">
                <a:latin typeface="Cambria" panose="02040503050406030204" charset="0"/>
                <a:cs typeface="Cambria" panose="02040503050406030204" charset="0"/>
              </a:rPr>
              <a:t> </a:t>
            </a:r>
            <a:r>
              <a:rPr sz="2000" b="1" dirty="0" err="1">
                <a:latin typeface="Cambria" panose="02040503050406030204" charset="0"/>
                <a:cs typeface="Cambria" panose="02040503050406030204" charset="0"/>
              </a:rPr>
              <a:t>Unidas</a:t>
            </a:r>
            <a:r>
              <a:rPr sz="2000" b="1" dirty="0">
                <a:latin typeface="Cambria" panose="02040503050406030204" charset="0"/>
                <a:cs typeface="Cambria" panose="02040503050406030204" charset="0"/>
              </a:rPr>
              <a:t> </a:t>
            </a:r>
            <a:r>
              <a:rPr sz="2000" b="1" dirty="0" err="1">
                <a:latin typeface="Cambria" panose="02040503050406030204" charset="0"/>
                <a:cs typeface="Cambria" panose="02040503050406030204" charset="0"/>
              </a:rPr>
              <a:t>para</a:t>
            </a:r>
            <a:r>
              <a:rPr sz="2000" b="1" dirty="0">
                <a:latin typeface="Cambria" panose="02040503050406030204" charset="0"/>
                <a:cs typeface="Cambria" panose="02040503050406030204" charset="0"/>
              </a:rPr>
              <a:t> la </a:t>
            </a:r>
            <a:r>
              <a:rPr sz="2000" b="1" dirty="0" err="1">
                <a:latin typeface="Cambria" panose="02040503050406030204" charset="0"/>
                <a:cs typeface="Cambria" panose="02040503050406030204" charset="0"/>
              </a:rPr>
              <a:t>elaboración</a:t>
            </a:r>
            <a:r>
              <a:rPr sz="2000" b="1" dirty="0">
                <a:latin typeface="Cambria" panose="02040503050406030204" charset="0"/>
                <a:cs typeface="Cambria" panose="02040503050406030204" charset="0"/>
              </a:rPr>
              <a:t> de los ODS”</a:t>
            </a:r>
          </a:p>
          <a:p>
            <a:pPr indent="0"/>
            <a:endParaRPr lang="es-ES" altLang="en-US" sz="2000" dirty="0"/>
          </a:p>
        </p:txBody>
      </p:sp>
      <p:sp>
        <p:nvSpPr>
          <p:cNvPr id="13" name="Cuadro de texto 2"/>
          <p:cNvSpPr txBox="1"/>
          <p:nvPr/>
        </p:nvSpPr>
        <p:spPr>
          <a:xfrm>
            <a:off x="1903060" y="3432473"/>
            <a:ext cx="6840760" cy="1292662"/>
          </a:xfrm>
          <a:prstGeom prst="rect">
            <a:avLst/>
          </a:prstGeom>
          <a:noFill/>
        </p:spPr>
        <p:txBody>
          <a:bodyPr wrap="square" rtlCol="0">
            <a:spAutoFit/>
          </a:bodyPr>
          <a:lstStyle/>
          <a:p>
            <a:endParaRPr lang="es-ES" altLang="en-US" dirty="0"/>
          </a:p>
          <a:p>
            <a:r>
              <a:rPr lang="es-ES" altLang="en-US" sz="2000" b="1" dirty="0" smtClean="0">
                <a:latin typeface="Cambria" panose="02040503050406030204" charset="0"/>
              </a:rPr>
              <a:t>“Indicadores </a:t>
            </a:r>
            <a:r>
              <a:rPr lang="es-ES" altLang="en-US" sz="2000" b="1" dirty="0">
                <a:latin typeface="Cambria" panose="02040503050406030204" charset="0"/>
              </a:rPr>
              <a:t>ODS Uruguay. </a:t>
            </a:r>
            <a:r>
              <a:rPr lang="es-ES" altLang="en-US" sz="2000" b="1" dirty="0" smtClean="0">
                <a:latin typeface="Cambria" panose="02040503050406030204" charset="0"/>
              </a:rPr>
              <a:t>META </a:t>
            </a:r>
            <a:r>
              <a:rPr lang="es-ES" altLang="en-US" sz="2000" b="1" dirty="0">
                <a:latin typeface="Cambria" panose="02040503050406030204" charset="0"/>
              </a:rPr>
              <a:t>4. Educación de Calidad</a:t>
            </a:r>
            <a:r>
              <a:rPr lang="es-ES" altLang="en-US" sz="2000" b="1" dirty="0" smtClean="0">
                <a:latin typeface="Cambria" panose="02040503050406030204" charset="0"/>
              </a:rPr>
              <a:t>”</a:t>
            </a:r>
            <a:endParaRPr lang="es-ES" altLang="en-US" sz="2000" dirty="0">
              <a:latin typeface="Cambria" panose="02040503050406030204" charset="0"/>
            </a:endParaRPr>
          </a:p>
          <a:p>
            <a:r>
              <a:rPr lang="es-ES" altLang="en-US" sz="2000" dirty="0" smtClean="0">
                <a:latin typeface="Cambria" panose="02040503050406030204" charset="0"/>
              </a:rPr>
              <a:t> </a:t>
            </a:r>
            <a:endParaRPr lang="es-ES" altLang="en-US" sz="2000" dirty="0">
              <a:latin typeface="Cambria" panose="02040503050406030204" charset="0"/>
            </a:endParaRPr>
          </a:p>
        </p:txBody>
      </p:sp>
      <p:pic>
        <p:nvPicPr>
          <p:cNvPr id="14" name="Imagen 3" descr="1486565571-microsoft-office-excel_81549"/>
          <p:cNvPicPr>
            <a:picLocks noChangeAspect="1"/>
          </p:cNvPicPr>
          <p:nvPr/>
        </p:nvPicPr>
        <p:blipFill rotWithShape="1">
          <a:blip r:embed="rId3"/>
          <a:srcRect l="10533" t="11100" r="8592" b="10671"/>
          <a:stretch>
            <a:fillRect/>
          </a:stretch>
        </p:blipFill>
        <p:spPr>
          <a:xfrm>
            <a:off x="723912" y="3584533"/>
            <a:ext cx="1021971" cy="988542"/>
          </a:xfrm>
          <a:prstGeom prst="rect">
            <a:avLst/>
          </a:prstGeom>
        </p:spPr>
      </p:pic>
      <p:pic>
        <p:nvPicPr>
          <p:cNvPr id="15" name="Imagen 5" descr="images"/>
          <p:cNvPicPr>
            <a:picLocks noChangeAspect="1"/>
          </p:cNvPicPr>
          <p:nvPr/>
        </p:nvPicPr>
        <p:blipFill>
          <a:blip r:embed="rId4"/>
          <a:stretch>
            <a:fillRect/>
          </a:stretch>
        </p:blipFill>
        <p:spPr>
          <a:xfrm>
            <a:off x="701734" y="1700808"/>
            <a:ext cx="1044149" cy="103927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0" y="6381328"/>
            <a:ext cx="9144000" cy="47667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10" name="9 Rectángulo"/>
          <p:cNvSpPr/>
          <p:nvPr/>
        </p:nvSpPr>
        <p:spPr>
          <a:xfrm>
            <a:off x="-1" y="0"/>
            <a:ext cx="9144000" cy="69269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pic>
        <p:nvPicPr>
          <p:cNvPr id="11" name="3 Imagen"/>
          <p:cNvPicPr>
            <a:picLocks noChangeAspect="1"/>
          </p:cNvPicPr>
          <p:nvPr/>
        </p:nvPicPr>
        <p:blipFill>
          <a:blip r:embed="rId2"/>
          <a:stretch>
            <a:fillRect/>
          </a:stretch>
        </p:blipFill>
        <p:spPr>
          <a:xfrm>
            <a:off x="8412561" y="0"/>
            <a:ext cx="695943" cy="692696"/>
          </a:xfrm>
          <a:prstGeom prst="snip2DiagRect">
            <a:avLst/>
          </a:prstGeom>
          <a:solidFill>
            <a:srgbClr val="FFFFFF">
              <a:shade val="85000"/>
            </a:srgbClr>
          </a:solidFill>
          <a:ln w="28575"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2" name="2 CuadroTexto"/>
          <p:cNvSpPr txBox="1"/>
          <p:nvPr/>
        </p:nvSpPr>
        <p:spPr>
          <a:xfrm>
            <a:off x="35496" y="-66293"/>
            <a:ext cx="7920880" cy="829945"/>
          </a:xfrm>
          <a:prstGeom prst="rect">
            <a:avLst/>
          </a:prstGeom>
          <a:noFill/>
        </p:spPr>
        <p:txBody>
          <a:bodyPr wrap="square" rtlCol="0">
            <a:spAutoFit/>
          </a:bodyPr>
          <a:lstStyle/>
          <a:p>
            <a:r>
              <a:rPr lang="es-ES" sz="2400" b="1" dirty="0">
                <a:solidFill>
                  <a:schemeClr val="bg1"/>
                </a:solidFill>
                <a:latin typeface="Cambria" panose="02040503050406030204" charset="0"/>
              </a:rPr>
              <a:t>Aproximación Nacional de la metodología de Naciones Unidas para la elaboración de los ODS</a:t>
            </a:r>
            <a:endParaRPr lang="es-ES" sz="2400" b="1" dirty="0" smtClean="0">
              <a:solidFill>
                <a:schemeClr val="bg1"/>
              </a:solidFill>
              <a:latin typeface="Cambria" panose="02040503050406030204" charset="0"/>
            </a:endParaRPr>
          </a:p>
        </p:txBody>
      </p:sp>
      <p:sp>
        <p:nvSpPr>
          <p:cNvPr id="16" name="Cuadro de texto 2"/>
          <p:cNvSpPr txBox="1"/>
          <p:nvPr/>
        </p:nvSpPr>
        <p:spPr>
          <a:xfrm>
            <a:off x="815515" y="2480927"/>
            <a:ext cx="7512969" cy="3630930"/>
          </a:xfrm>
          <a:prstGeom prst="rect">
            <a:avLst/>
          </a:prstGeom>
          <a:noFill/>
        </p:spPr>
        <p:txBody>
          <a:bodyPr wrap="square" rtlCol="0">
            <a:spAutoFit/>
          </a:bodyPr>
          <a:lstStyle/>
          <a:p>
            <a:r>
              <a:rPr lang="es-ES" altLang="en-US" sz="2300" dirty="0">
                <a:latin typeface="Cambria" panose="02040503050406030204" charset="0"/>
              </a:rPr>
              <a:t>1) La disponibilidad de datos en los sistemas de información en </a:t>
            </a:r>
            <a:r>
              <a:rPr lang="es-ES" altLang="en-US" sz="2300" dirty="0" smtClean="0">
                <a:latin typeface="Cambria" panose="02040503050406030204" charset="0"/>
              </a:rPr>
              <a:t>educación </a:t>
            </a:r>
            <a:r>
              <a:rPr lang="es-ES" altLang="en-US" sz="2300" dirty="0">
                <a:latin typeface="Cambria" panose="02040503050406030204" charset="0"/>
              </a:rPr>
              <a:t>en el país, para elaborar total o parcialmente los indicadores </a:t>
            </a:r>
            <a:r>
              <a:rPr lang="es-ES" altLang="en-US" sz="2300" dirty="0" smtClean="0">
                <a:latin typeface="Cambria" panose="02040503050406030204" charset="0"/>
              </a:rPr>
              <a:t>internacionales.</a:t>
            </a:r>
            <a:endParaRPr lang="es-ES" altLang="en-US" sz="2300" dirty="0">
              <a:latin typeface="Cambria" panose="02040503050406030204" charset="0"/>
            </a:endParaRPr>
          </a:p>
          <a:p>
            <a:endParaRPr lang="es-ES" altLang="en-US" sz="2300" dirty="0">
              <a:latin typeface="Cambria" panose="02040503050406030204" charset="0"/>
            </a:endParaRPr>
          </a:p>
          <a:p>
            <a:r>
              <a:rPr lang="es-ES" altLang="en-US" sz="2300" dirty="0">
                <a:latin typeface="Cambria" panose="02040503050406030204" charset="0"/>
              </a:rPr>
              <a:t>2) La pertinencia y justificaciones técnicas consideradas en la elección </a:t>
            </a:r>
            <a:r>
              <a:rPr lang="es-ES" altLang="en-US" sz="2300" dirty="0" smtClean="0">
                <a:latin typeface="Cambria" panose="02040503050406030204" charset="0"/>
              </a:rPr>
              <a:t>de distintas </a:t>
            </a:r>
            <a:r>
              <a:rPr lang="es-ES" altLang="en-US" sz="2300" dirty="0">
                <a:latin typeface="Cambria" panose="02040503050406030204" charset="0"/>
              </a:rPr>
              <a:t>fuentes de información alternativas.</a:t>
            </a:r>
          </a:p>
          <a:p>
            <a:endParaRPr lang="es-ES" altLang="en-US" sz="2300" dirty="0">
              <a:latin typeface="Cambria" panose="02040503050406030204" charset="0"/>
            </a:endParaRPr>
          </a:p>
          <a:p>
            <a:r>
              <a:rPr lang="es-ES" altLang="en-US" sz="2300" dirty="0">
                <a:latin typeface="Cambria" panose="02040503050406030204" charset="0"/>
              </a:rPr>
              <a:t>3) Ausencias de información y la pertinencia de volcar determinados </a:t>
            </a:r>
            <a:r>
              <a:rPr lang="es-ES" altLang="en-US" sz="2300" dirty="0" smtClean="0">
                <a:latin typeface="Cambria" panose="02040503050406030204" charset="0"/>
              </a:rPr>
              <a:t>recursos </a:t>
            </a:r>
            <a:r>
              <a:rPr lang="es-ES" altLang="en-US" sz="2300" dirty="0">
                <a:latin typeface="Cambria" panose="02040503050406030204" charset="0"/>
              </a:rPr>
              <a:t>hacia  la obtención de la </a:t>
            </a:r>
            <a:r>
              <a:rPr lang="es-ES" altLang="en-US" sz="2300" dirty="0" smtClean="0">
                <a:latin typeface="Cambria" panose="02040503050406030204" charset="0"/>
              </a:rPr>
              <a:t>misma.</a:t>
            </a:r>
            <a:endParaRPr lang="es-ES" altLang="en-US" sz="2300" dirty="0">
              <a:latin typeface="Cambria" panose="02040503050406030204" charset="0"/>
            </a:endParaRPr>
          </a:p>
        </p:txBody>
      </p:sp>
      <p:sp>
        <p:nvSpPr>
          <p:cNvPr id="17" name="Cuadro de texto 99"/>
          <p:cNvSpPr txBox="1"/>
          <p:nvPr/>
        </p:nvSpPr>
        <p:spPr>
          <a:xfrm>
            <a:off x="1350984" y="883513"/>
            <a:ext cx="7724775" cy="1814830"/>
          </a:xfrm>
          <a:prstGeom prst="rect">
            <a:avLst/>
          </a:prstGeom>
          <a:noFill/>
          <a:ln w="9525">
            <a:noFill/>
          </a:ln>
        </p:spPr>
        <p:txBody>
          <a:bodyPr wrap="square">
            <a:spAutoFit/>
          </a:bodyPr>
          <a:lstStyle/>
          <a:p>
            <a:pPr indent="0"/>
            <a:r>
              <a:rPr lang="es-ES" altLang="en-US" sz="2800" dirty="0" smtClean="0">
                <a:latin typeface="Cambria" panose="02040503050406030204" charset="0"/>
              </a:rPr>
              <a:t>Se </a:t>
            </a:r>
            <a:r>
              <a:rPr lang="es-ES" altLang="en-US" sz="2800" dirty="0">
                <a:latin typeface="Cambria" panose="02040503050406030204" charset="0"/>
              </a:rPr>
              <a:t>analiza la metodología sugerida por Naciones Unidas, a la luz de apreciaciones en al menos tres sentidos: </a:t>
            </a:r>
          </a:p>
          <a:p>
            <a:pPr indent="0"/>
            <a:endParaRPr lang="es-ES" altLang="en-US" sz="2800" dirty="0">
              <a:latin typeface="Cambria" panose="02040503050406030204" charset="0"/>
            </a:endParaRPr>
          </a:p>
        </p:txBody>
      </p:sp>
      <p:pic>
        <p:nvPicPr>
          <p:cNvPr id="18" name="Imagen 5" descr="images"/>
          <p:cNvPicPr>
            <a:picLocks noChangeAspect="1"/>
          </p:cNvPicPr>
          <p:nvPr/>
        </p:nvPicPr>
        <p:blipFill>
          <a:blip r:embed="rId3"/>
          <a:stretch>
            <a:fillRect/>
          </a:stretch>
        </p:blipFill>
        <p:spPr>
          <a:xfrm>
            <a:off x="214578" y="926113"/>
            <a:ext cx="994713" cy="99007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0" y="6381328"/>
            <a:ext cx="9144000" cy="47667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10" name="9 Rectángulo"/>
          <p:cNvSpPr/>
          <p:nvPr/>
        </p:nvSpPr>
        <p:spPr>
          <a:xfrm>
            <a:off x="-1" y="0"/>
            <a:ext cx="9144000" cy="69269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pic>
        <p:nvPicPr>
          <p:cNvPr id="11" name="3 Imagen"/>
          <p:cNvPicPr>
            <a:picLocks noChangeAspect="1"/>
          </p:cNvPicPr>
          <p:nvPr/>
        </p:nvPicPr>
        <p:blipFill>
          <a:blip r:embed="rId2"/>
          <a:stretch>
            <a:fillRect/>
          </a:stretch>
        </p:blipFill>
        <p:spPr>
          <a:xfrm>
            <a:off x="8412561" y="0"/>
            <a:ext cx="695943" cy="692696"/>
          </a:xfrm>
          <a:prstGeom prst="snip2DiagRect">
            <a:avLst/>
          </a:prstGeom>
          <a:solidFill>
            <a:srgbClr val="FFFFFF">
              <a:shade val="85000"/>
            </a:srgbClr>
          </a:solidFill>
          <a:ln w="28575"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2" name="2 CuadroTexto"/>
          <p:cNvSpPr txBox="1"/>
          <p:nvPr/>
        </p:nvSpPr>
        <p:spPr>
          <a:xfrm>
            <a:off x="35496" y="87015"/>
            <a:ext cx="8208912" cy="461665"/>
          </a:xfrm>
          <a:prstGeom prst="rect">
            <a:avLst/>
          </a:prstGeom>
          <a:noFill/>
        </p:spPr>
        <p:txBody>
          <a:bodyPr wrap="square" rtlCol="0">
            <a:spAutoFit/>
          </a:bodyPr>
          <a:lstStyle/>
          <a:p>
            <a:r>
              <a:rPr lang="es-ES" sz="2400" b="1" dirty="0">
                <a:solidFill>
                  <a:schemeClr val="bg1"/>
                </a:solidFill>
                <a:latin typeface="Cambria" panose="02040503050406030204" charset="0"/>
              </a:rPr>
              <a:t>Indicadores ODS Uruguay. META 4. Educación de Calidad</a:t>
            </a:r>
            <a:endParaRPr lang="es-ES" sz="2400" b="1" dirty="0" smtClean="0">
              <a:solidFill>
                <a:schemeClr val="bg1"/>
              </a:solidFill>
              <a:latin typeface="Cambria" panose="02040503050406030204" charset="0"/>
            </a:endParaRPr>
          </a:p>
        </p:txBody>
      </p:sp>
      <p:pic>
        <p:nvPicPr>
          <p:cNvPr id="9" name="Imagen 3" descr="1486565571-microsoft-office-excel_81549"/>
          <p:cNvPicPr>
            <a:picLocks noChangeAspect="1"/>
          </p:cNvPicPr>
          <p:nvPr/>
        </p:nvPicPr>
        <p:blipFill rotWithShape="1">
          <a:blip r:embed="rId3"/>
          <a:srcRect l="8117" t="9455" r="10720" b="9383"/>
          <a:stretch>
            <a:fillRect/>
          </a:stretch>
        </p:blipFill>
        <p:spPr>
          <a:xfrm>
            <a:off x="100209" y="1332213"/>
            <a:ext cx="1025611" cy="1025611"/>
          </a:xfrm>
          <a:prstGeom prst="rect">
            <a:avLst/>
          </a:prstGeom>
        </p:spPr>
      </p:pic>
      <p:sp>
        <p:nvSpPr>
          <p:cNvPr id="13" name="Cuadro de texto 2"/>
          <p:cNvSpPr txBox="1"/>
          <p:nvPr/>
        </p:nvSpPr>
        <p:spPr>
          <a:xfrm>
            <a:off x="1331640" y="910491"/>
            <a:ext cx="7560840" cy="1660525"/>
          </a:xfrm>
          <a:prstGeom prst="rect">
            <a:avLst/>
          </a:prstGeom>
          <a:noFill/>
        </p:spPr>
        <p:txBody>
          <a:bodyPr wrap="square" rtlCol="0">
            <a:spAutoFit/>
          </a:bodyPr>
          <a:lstStyle/>
          <a:p>
            <a:endParaRPr lang="es-ES" altLang="en-US" dirty="0"/>
          </a:p>
          <a:p>
            <a:r>
              <a:rPr lang="es-ES" altLang="en-US" sz="2800" dirty="0" smtClean="0">
                <a:latin typeface="Cambria" panose="02040503050406030204" charset="0"/>
              </a:rPr>
              <a:t>Presenta todos </a:t>
            </a:r>
            <a:r>
              <a:rPr lang="es-ES" altLang="en-US" sz="2800" dirty="0">
                <a:latin typeface="Cambria" panose="02040503050406030204" charset="0"/>
              </a:rPr>
              <a:t>los indicadores de los ODS en </a:t>
            </a:r>
            <a:r>
              <a:rPr lang="es-ES" altLang="en-US" sz="2800" dirty="0" smtClean="0">
                <a:latin typeface="Cambria" panose="02040503050406030204" charset="0"/>
              </a:rPr>
              <a:t>Educación para Uruguay:</a:t>
            </a:r>
          </a:p>
          <a:p>
            <a:endParaRPr lang="es-ES" altLang="en-US" sz="2800" dirty="0">
              <a:latin typeface="Cambria" panose="02040503050406030204" charset="0"/>
            </a:endParaRPr>
          </a:p>
        </p:txBody>
      </p:sp>
      <p:sp>
        <p:nvSpPr>
          <p:cNvPr id="14" name="Cuadro de texto 2"/>
          <p:cNvSpPr txBox="1"/>
          <p:nvPr/>
        </p:nvSpPr>
        <p:spPr>
          <a:xfrm>
            <a:off x="1331438" y="2411431"/>
            <a:ext cx="7254552" cy="3969385"/>
          </a:xfrm>
          <a:prstGeom prst="rect">
            <a:avLst/>
          </a:prstGeom>
          <a:noFill/>
        </p:spPr>
        <p:txBody>
          <a:bodyPr wrap="square" rtlCol="0">
            <a:spAutoFit/>
          </a:bodyPr>
          <a:lstStyle/>
          <a:p>
            <a:r>
              <a:rPr lang="es-ES" altLang="en-US" sz="2800" dirty="0" smtClean="0">
                <a:latin typeface="Cambria" panose="02040503050406030204" charset="0"/>
              </a:rPr>
              <a:t>Se integra por series históricas de los indicadores en cuadros y gráficos con fuentes, notas y referencias metodológicas.</a:t>
            </a:r>
            <a:endParaRPr lang="es-ES" altLang="en-US" sz="2800" dirty="0">
              <a:latin typeface="Cambria" panose="02040503050406030204" charset="0"/>
            </a:endParaRPr>
          </a:p>
          <a:p>
            <a:endParaRPr lang="es-ES" altLang="en-US" sz="2800" dirty="0">
              <a:latin typeface="Cambria" panose="02040503050406030204" charset="0"/>
            </a:endParaRPr>
          </a:p>
          <a:p>
            <a:r>
              <a:rPr lang="es-ES" altLang="en-US" sz="2800" dirty="0" smtClean="0">
                <a:latin typeface="Cambria" panose="02040503050406030204" charset="0"/>
              </a:rPr>
              <a:t>Ambos documentos estarán bajo actualización continua en función del acceso y disponibilidad de nuevas fuentes de información.</a:t>
            </a:r>
            <a:endParaRPr lang="es-ES" altLang="en-US" sz="2800" dirty="0">
              <a:latin typeface="Cambria" panose="02040503050406030204" charset="0"/>
            </a:endParaRPr>
          </a:p>
          <a:p>
            <a:endParaRPr lang="es-ES" altLang="en-US" sz="2800" dirty="0">
              <a:latin typeface="Cambria" panose="0204050305040603020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0" y="6381328"/>
            <a:ext cx="9144000" cy="47667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10" name="9 Rectángulo"/>
          <p:cNvSpPr/>
          <p:nvPr/>
        </p:nvSpPr>
        <p:spPr>
          <a:xfrm>
            <a:off x="-1" y="0"/>
            <a:ext cx="9144000" cy="69269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pic>
        <p:nvPicPr>
          <p:cNvPr id="11" name="3 Imagen"/>
          <p:cNvPicPr>
            <a:picLocks noChangeAspect="1"/>
          </p:cNvPicPr>
          <p:nvPr/>
        </p:nvPicPr>
        <p:blipFill>
          <a:blip r:embed="rId2"/>
          <a:stretch>
            <a:fillRect/>
          </a:stretch>
        </p:blipFill>
        <p:spPr>
          <a:xfrm>
            <a:off x="8412561" y="0"/>
            <a:ext cx="695943" cy="692696"/>
          </a:xfrm>
          <a:prstGeom prst="snip2DiagRect">
            <a:avLst/>
          </a:prstGeom>
          <a:solidFill>
            <a:srgbClr val="FFFFFF">
              <a:shade val="85000"/>
            </a:srgbClr>
          </a:solidFill>
          <a:ln w="28575"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2" name="2 CuadroTexto"/>
          <p:cNvSpPr txBox="1"/>
          <p:nvPr/>
        </p:nvSpPr>
        <p:spPr>
          <a:xfrm>
            <a:off x="35496" y="87015"/>
            <a:ext cx="8208912" cy="461665"/>
          </a:xfrm>
          <a:prstGeom prst="rect">
            <a:avLst/>
          </a:prstGeom>
          <a:noFill/>
        </p:spPr>
        <p:txBody>
          <a:bodyPr wrap="square" rtlCol="0">
            <a:spAutoFit/>
          </a:bodyPr>
          <a:lstStyle/>
          <a:p>
            <a:r>
              <a:rPr lang="es-ES" sz="2400" b="1" dirty="0">
                <a:solidFill>
                  <a:schemeClr val="bg1"/>
                </a:solidFill>
                <a:latin typeface="Cambria" panose="02040503050406030204" charset="0"/>
              </a:rPr>
              <a:t>Elementos </a:t>
            </a:r>
            <a:r>
              <a:rPr lang="es-ES" sz="2400" b="1" dirty="0" smtClean="0">
                <a:solidFill>
                  <a:schemeClr val="bg1"/>
                </a:solidFill>
                <a:latin typeface="Cambria" panose="02040503050406030204" charset="0"/>
              </a:rPr>
              <a:t>Metodológicos </a:t>
            </a:r>
            <a:r>
              <a:rPr lang="es-ES" sz="2400" b="1" dirty="0">
                <a:solidFill>
                  <a:schemeClr val="bg1"/>
                </a:solidFill>
                <a:latin typeface="Cambria" panose="02040503050406030204" charset="0"/>
              </a:rPr>
              <a:t>para la </a:t>
            </a:r>
            <a:r>
              <a:rPr lang="es-ES" sz="2400" b="1" dirty="0" smtClean="0">
                <a:solidFill>
                  <a:schemeClr val="bg1"/>
                </a:solidFill>
                <a:latin typeface="Cambria" panose="02040503050406030204" charset="0"/>
              </a:rPr>
              <a:t>discusión </a:t>
            </a:r>
            <a:r>
              <a:rPr lang="es-ES" sz="2400" b="1" dirty="0">
                <a:solidFill>
                  <a:schemeClr val="bg1"/>
                </a:solidFill>
                <a:latin typeface="Cambria" panose="02040503050406030204" charset="0"/>
              </a:rPr>
              <a:t>de los ODS</a:t>
            </a:r>
          </a:p>
        </p:txBody>
      </p:sp>
      <p:sp>
        <p:nvSpPr>
          <p:cNvPr id="15" name="Cuadro de texto 99"/>
          <p:cNvSpPr txBox="1"/>
          <p:nvPr/>
        </p:nvSpPr>
        <p:spPr>
          <a:xfrm>
            <a:off x="182952" y="1196752"/>
            <a:ext cx="8577580" cy="4323080"/>
          </a:xfrm>
          <a:prstGeom prst="rect">
            <a:avLst/>
          </a:prstGeom>
          <a:noFill/>
          <a:ln w="9525">
            <a:noFill/>
          </a:ln>
        </p:spPr>
        <p:txBody>
          <a:bodyPr wrap="square">
            <a:spAutoFit/>
          </a:bodyPr>
          <a:lstStyle/>
          <a:p>
            <a:pPr indent="0"/>
            <a:r>
              <a:rPr lang="es-ES" sz="2500" b="0" dirty="0">
                <a:latin typeface="Cambria" panose="02040503050406030204" charset="0"/>
                <a:cs typeface="Cambria" panose="02040503050406030204" charset="0"/>
              </a:rPr>
              <a:t>L</a:t>
            </a:r>
            <a:r>
              <a:rPr sz="2500" b="0" dirty="0" err="1">
                <a:latin typeface="Cambria" panose="02040503050406030204" charset="0"/>
                <a:cs typeface="Cambria" panose="02040503050406030204" charset="0"/>
              </a:rPr>
              <a:t>os</a:t>
            </a:r>
            <a:r>
              <a:rPr sz="2500" b="0" dirty="0">
                <a:latin typeface="Cambria" panose="02040503050406030204" charset="0"/>
                <a:cs typeface="Cambria" panose="02040503050406030204" charset="0"/>
              </a:rPr>
              <a:t> ODS, se </a:t>
            </a:r>
            <a:r>
              <a:rPr sz="2500" b="0" dirty="0" err="1">
                <a:latin typeface="Cambria" panose="02040503050406030204" charset="0"/>
                <a:cs typeface="Cambria" panose="02040503050406030204" charset="0"/>
              </a:rPr>
              <a:t>caracterizan</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por</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abordar</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diferentes</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componentes</a:t>
            </a:r>
            <a:r>
              <a:rPr sz="2500" b="0" dirty="0">
                <a:latin typeface="Cambria" panose="02040503050406030204" charset="0"/>
                <a:cs typeface="Cambria" panose="02040503050406030204" charset="0"/>
              </a:rPr>
              <a:t> y </a:t>
            </a:r>
            <a:r>
              <a:rPr sz="2500" b="0" dirty="0" err="1">
                <a:latin typeface="Cambria" panose="02040503050406030204" charset="0"/>
                <a:cs typeface="Cambria" panose="02040503050406030204" charset="0"/>
              </a:rPr>
              <a:t>procesos</a:t>
            </a:r>
            <a:r>
              <a:rPr sz="2500" b="0" dirty="0">
                <a:latin typeface="Cambria" panose="02040503050406030204" charset="0"/>
                <a:cs typeface="Cambria" panose="02040503050406030204" charset="0"/>
              </a:rPr>
              <a:t> del </a:t>
            </a:r>
            <a:r>
              <a:rPr sz="2500" b="0" dirty="0" err="1">
                <a:latin typeface="Cambria" panose="02040503050406030204" charset="0"/>
                <a:cs typeface="Cambria" panose="02040503050406030204" charset="0"/>
              </a:rPr>
              <a:t>sistema</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educativo</a:t>
            </a:r>
            <a:r>
              <a:rPr sz="2500" b="0" dirty="0">
                <a:latin typeface="Cambria" panose="02040503050406030204" charset="0"/>
                <a:cs typeface="Cambria" panose="02040503050406030204" charset="0"/>
              </a:rPr>
              <a:t> y </a:t>
            </a:r>
            <a:r>
              <a:rPr sz="2500" b="0" dirty="0" err="1">
                <a:latin typeface="Cambria" panose="02040503050406030204" charset="0"/>
                <a:cs typeface="Cambria" panose="02040503050406030204" charset="0"/>
              </a:rPr>
              <a:t>su</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interrelación</a:t>
            </a:r>
            <a:r>
              <a:rPr sz="2500" b="0" dirty="0">
                <a:latin typeface="Cambria" panose="02040503050406030204" charset="0"/>
                <a:cs typeface="Cambria" panose="02040503050406030204" charset="0"/>
              </a:rPr>
              <a:t> con el </a:t>
            </a:r>
            <a:r>
              <a:rPr sz="2500" b="0" dirty="0" err="1">
                <a:latin typeface="Cambria" panose="02040503050406030204" charset="0"/>
                <a:cs typeface="Cambria" panose="02040503050406030204" charset="0"/>
              </a:rPr>
              <a:t>entorno</a:t>
            </a:r>
            <a:r>
              <a:rPr sz="2500" b="0" dirty="0">
                <a:latin typeface="Cambria" panose="02040503050406030204" charset="0"/>
                <a:cs typeface="Cambria" panose="02040503050406030204" charset="0"/>
              </a:rPr>
              <a:t> social. </a:t>
            </a:r>
          </a:p>
          <a:p>
            <a:pPr indent="0"/>
            <a:endParaRPr sz="2500" b="0" dirty="0">
              <a:latin typeface="Cambria" panose="02040503050406030204" charset="0"/>
              <a:cs typeface="Cambria" panose="02040503050406030204" charset="0"/>
            </a:endParaRPr>
          </a:p>
          <a:p>
            <a:pPr indent="0"/>
            <a:r>
              <a:rPr sz="2500" b="0" dirty="0">
                <a:latin typeface="Cambria" panose="02040503050406030204" charset="0"/>
                <a:cs typeface="Cambria" panose="02040503050406030204" charset="0"/>
              </a:rPr>
              <a:t>De </a:t>
            </a:r>
            <a:r>
              <a:rPr sz="2500" b="0" dirty="0" err="1">
                <a:latin typeface="Cambria" panose="02040503050406030204" charset="0"/>
                <a:cs typeface="Cambria" panose="02040503050406030204" charset="0"/>
              </a:rPr>
              <a:t>esta</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manera</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es</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necesario</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construir</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una</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representación</a:t>
            </a:r>
            <a:r>
              <a:rPr sz="2500" b="0" dirty="0">
                <a:latin typeface="Cambria" panose="02040503050406030204" charset="0"/>
                <a:cs typeface="Cambria" panose="02040503050406030204" charset="0"/>
              </a:rPr>
              <a:t> de </a:t>
            </a:r>
            <a:r>
              <a:rPr sz="2500" b="0" dirty="0" err="1">
                <a:latin typeface="Cambria" panose="02040503050406030204" charset="0"/>
                <a:cs typeface="Cambria" panose="02040503050406030204" charset="0"/>
              </a:rPr>
              <a:t>dichos</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procesos</a:t>
            </a:r>
            <a:r>
              <a:rPr sz="2500" b="0" dirty="0">
                <a:latin typeface="Cambria" panose="02040503050406030204" charset="0"/>
                <a:cs typeface="Cambria" panose="02040503050406030204" charset="0"/>
              </a:rPr>
              <a:t> a </a:t>
            </a:r>
            <a:r>
              <a:rPr sz="2500" b="0" dirty="0" err="1">
                <a:latin typeface="Cambria" panose="02040503050406030204" charset="0"/>
                <a:cs typeface="Cambria" panose="02040503050406030204" charset="0"/>
              </a:rPr>
              <a:t>través</a:t>
            </a:r>
            <a:r>
              <a:rPr sz="2500" b="0" dirty="0">
                <a:latin typeface="Cambria" panose="02040503050406030204" charset="0"/>
                <a:cs typeface="Cambria" panose="02040503050406030204" charset="0"/>
              </a:rPr>
              <a:t> de un </a:t>
            </a:r>
            <a:r>
              <a:rPr sz="2500" b="0" dirty="0" err="1">
                <a:latin typeface="Cambria" panose="02040503050406030204" charset="0"/>
                <a:cs typeface="Cambria" panose="02040503050406030204" charset="0"/>
              </a:rPr>
              <a:t>sistema</a:t>
            </a:r>
            <a:r>
              <a:rPr sz="2500" b="0" dirty="0">
                <a:latin typeface="Cambria" panose="02040503050406030204" charset="0"/>
                <a:cs typeface="Cambria" panose="02040503050406030204" charset="0"/>
              </a:rPr>
              <a:t> de </a:t>
            </a:r>
            <a:r>
              <a:rPr sz="2500" b="0" dirty="0" err="1">
                <a:latin typeface="Cambria" panose="02040503050406030204" charset="0"/>
                <a:cs typeface="Cambria" panose="02040503050406030204" charset="0"/>
              </a:rPr>
              <a:t>indicadores</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que</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permitan</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su</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adecuada</a:t>
            </a:r>
            <a:r>
              <a:rPr sz="2500" b="0" dirty="0">
                <a:latin typeface="Cambria" panose="02040503050406030204" charset="0"/>
                <a:cs typeface="Cambria" panose="02040503050406030204" charset="0"/>
              </a:rPr>
              <a:t> </a:t>
            </a:r>
            <a:r>
              <a:rPr sz="2500" b="0" dirty="0" err="1">
                <a:latin typeface="Cambria" panose="02040503050406030204" charset="0"/>
                <a:cs typeface="Cambria" panose="02040503050406030204" charset="0"/>
              </a:rPr>
              <a:t>observación</a:t>
            </a:r>
            <a:r>
              <a:rPr sz="2500" b="0" dirty="0">
                <a:latin typeface="Cambria" panose="02040503050406030204" charset="0"/>
                <a:cs typeface="Cambria" panose="02040503050406030204" charset="0"/>
              </a:rPr>
              <a:t>. </a:t>
            </a:r>
            <a:endParaRPr lang="es-ES" sz="2500" b="0" dirty="0" smtClean="0">
              <a:latin typeface="Cambria" panose="02040503050406030204" charset="0"/>
              <a:cs typeface="Cambria" panose="02040503050406030204" charset="0"/>
            </a:endParaRPr>
          </a:p>
          <a:p>
            <a:pPr indent="0"/>
            <a:endParaRPr lang="es-ES" sz="2500" dirty="0">
              <a:latin typeface="Cambria" panose="02040503050406030204" charset="0"/>
              <a:cs typeface="Cambria" panose="02040503050406030204" charset="0"/>
            </a:endParaRPr>
          </a:p>
          <a:p>
            <a:pPr indent="0"/>
            <a:r>
              <a:rPr sz="2500" dirty="0">
                <a:latin typeface="Cambria" panose="02040503050406030204" charset="0"/>
                <a:cs typeface="Cambria" panose="02040503050406030204" charset="0"/>
              </a:rPr>
              <a:t>A modo de ejemplo, para el caso de Uruguay en la Meta 4.1, se pueden identificar cuatro dimensiones de análisis propuestas por UNESCO</a:t>
            </a:r>
            <a:r>
              <a:rPr lang="es-ES" sz="2500" dirty="0">
                <a:latin typeface="Cambria" panose="02040503050406030204" charset="0"/>
                <a:cs typeface="Cambria" panose="02040503050406030204" charset="0"/>
              </a:rPr>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0" y="6381328"/>
            <a:ext cx="9144000" cy="47667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10" name="9 Rectángulo"/>
          <p:cNvSpPr/>
          <p:nvPr/>
        </p:nvSpPr>
        <p:spPr>
          <a:xfrm>
            <a:off x="-1" y="0"/>
            <a:ext cx="9144000" cy="69269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pic>
        <p:nvPicPr>
          <p:cNvPr id="11" name="3 Imagen"/>
          <p:cNvPicPr>
            <a:picLocks noChangeAspect="1"/>
          </p:cNvPicPr>
          <p:nvPr/>
        </p:nvPicPr>
        <p:blipFill>
          <a:blip r:embed="rId2"/>
          <a:stretch>
            <a:fillRect/>
          </a:stretch>
        </p:blipFill>
        <p:spPr>
          <a:xfrm>
            <a:off x="8412561" y="0"/>
            <a:ext cx="695943" cy="692696"/>
          </a:xfrm>
          <a:prstGeom prst="snip2DiagRect">
            <a:avLst/>
          </a:prstGeom>
          <a:solidFill>
            <a:srgbClr val="FFFFFF">
              <a:shade val="85000"/>
            </a:srgbClr>
          </a:solidFill>
          <a:ln w="28575"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2" name="2 CuadroTexto"/>
          <p:cNvSpPr txBox="1"/>
          <p:nvPr/>
        </p:nvSpPr>
        <p:spPr>
          <a:xfrm>
            <a:off x="35496" y="87015"/>
            <a:ext cx="8208912" cy="461665"/>
          </a:xfrm>
          <a:prstGeom prst="rect">
            <a:avLst/>
          </a:prstGeom>
          <a:noFill/>
        </p:spPr>
        <p:txBody>
          <a:bodyPr wrap="square" rtlCol="0">
            <a:spAutoFit/>
          </a:bodyPr>
          <a:lstStyle/>
          <a:p>
            <a:r>
              <a:rPr lang="es-ES" sz="2400" b="1" dirty="0">
                <a:solidFill>
                  <a:schemeClr val="bg1"/>
                </a:solidFill>
                <a:latin typeface="Cambria" panose="02040503050406030204" charset="0"/>
              </a:rPr>
              <a:t>E</a:t>
            </a:r>
            <a:r>
              <a:rPr lang="es-ES" sz="2400" b="1" dirty="0" smtClean="0">
                <a:solidFill>
                  <a:schemeClr val="bg1"/>
                </a:solidFill>
                <a:latin typeface="Cambria" panose="02040503050406030204" charset="0"/>
              </a:rPr>
              <a:t>jemplo META 4.1</a:t>
            </a:r>
            <a:endParaRPr lang="es-ES" sz="2400" b="1" dirty="0">
              <a:solidFill>
                <a:schemeClr val="bg1"/>
              </a:solidFill>
              <a:latin typeface="Cambria" panose="02040503050406030204" charset="0"/>
            </a:endParaRPr>
          </a:p>
        </p:txBody>
      </p:sp>
      <p:sp>
        <p:nvSpPr>
          <p:cNvPr id="100" name="Cuadro de texto 99"/>
          <p:cNvSpPr txBox="1"/>
          <p:nvPr/>
        </p:nvSpPr>
        <p:spPr>
          <a:xfrm>
            <a:off x="315595" y="4773295"/>
            <a:ext cx="8434070" cy="1014730"/>
          </a:xfrm>
          <a:prstGeom prst="rect">
            <a:avLst/>
          </a:prstGeom>
          <a:noFill/>
          <a:ln w="9525">
            <a:noFill/>
          </a:ln>
        </p:spPr>
        <p:txBody>
          <a:bodyPr wrap="square">
            <a:spAutoFit/>
          </a:bodyPr>
          <a:lstStyle/>
          <a:p>
            <a:pPr indent="0"/>
            <a:r>
              <a:rPr sz="3000" b="1" i="1" u="sng">
                <a:latin typeface="Calibri" panose="020F0502020204030204" charset="0"/>
                <a:cs typeface="Calibri" panose="020F0502020204030204" charset="0"/>
              </a:rPr>
              <a:t>Dimensiones de análisis:</a:t>
            </a:r>
            <a:r>
              <a:rPr sz="3000" b="0">
                <a:latin typeface="Calibri" panose="020F0502020204030204" charset="0"/>
                <a:cs typeface="Calibri" panose="020F0502020204030204" charset="0"/>
              </a:rPr>
              <a:t> </a:t>
            </a:r>
            <a:r>
              <a:rPr sz="3000" b="1" i="1">
                <a:solidFill>
                  <a:srgbClr val="00B0F0"/>
                </a:solidFill>
                <a:latin typeface="Calibri" panose="020F0502020204030204" charset="0"/>
                <a:cs typeface="Calibri" panose="020F0502020204030204" charset="0"/>
              </a:rPr>
              <a:t>Finalización</a:t>
            </a:r>
            <a:r>
              <a:rPr sz="3000" b="0">
                <a:solidFill>
                  <a:srgbClr val="7030A0"/>
                </a:solidFill>
                <a:latin typeface="Calibri" panose="020F0502020204030204" charset="0"/>
                <a:cs typeface="Calibri" panose="020F0502020204030204" charset="0"/>
              </a:rPr>
              <a:t>/ </a:t>
            </a:r>
            <a:r>
              <a:rPr sz="3000" b="1" i="1">
                <a:solidFill>
                  <a:srgbClr val="0070C0"/>
                </a:solidFill>
                <a:latin typeface="Calibri" panose="020F0502020204030204" charset="0"/>
                <a:cs typeface="Calibri" panose="020F0502020204030204" charset="0"/>
              </a:rPr>
              <a:t>Prestación</a:t>
            </a:r>
            <a:r>
              <a:rPr sz="3000" b="1" i="1">
                <a:solidFill>
                  <a:srgbClr val="31849B"/>
                </a:solidFill>
                <a:latin typeface="Calibri" panose="020F0502020204030204" charset="0"/>
                <a:cs typeface="Calibri" panose="020F0502020204030204" charset="0"/>
              </a:rPr>
              <a:t>/ </a:t>
            </a:r>
            <a:r>
              <a:rPr sz="3000" b="1" i="1">
                <a:solidFill>
                  <a:srgbClr val="E36C09"/>
                </a:solidFill>
                <a:latin typeface="Calibri" panose="020F0502020204030204" charset="0"/>
                <a:cs typeface="Calibri" panose="020F0502020204030204" charset="0"/>
              </a:rPr>
              <a:t>Participación/ </a:t>
            </a:r>
            <a:r>
              <a:rPr sz="3000" b="1" i="1">
                <a:solidFill>
                  <a:srgbClr val="FF0000"/>
                </a:solidFill>
                <a:latin typeface="Calibri" panose="020F0502020204030204" charset="0"/>
                <a:cs typeface="Calibri" panose="020F0502020204030204" charset="0"/>
              </a:rPr>
              <a:t>Aprendizaje</a:t>
            </a:r>
            <a:endParaRPr lang="es-ES" altLang="en-US" sz="3000"/>
          </a:p>
        </p:txBody>
      </p:sp>
      <p:sp>
        <p:nvSpPr>
          <p:cNvPr id="4" name="Cuadro de texto 3"/>
          <p:cNvSpPr txBox="1"/>
          <p:nvPr/>
        </p:nvSpPr>
        <p:spPr>
          <a:xfrm>
            <a:off x="315595" y="814070"/>
            <a:ext cx="8413750" cy="3415030"/>
          </a:xfrm>
          <a:prstGeom prst="rect">
            <a:avLst/>
          </a:prstGeom>
          <a:noFill/>
          <a:ln w="9525">
            <a:noFill/>
          </a:ln>
        </p:spPr>
        <p:txBody>
          <a:bodyPr wrap="square">
            <a:spAutoFit/>
          </a:bodyPr>
          <a:lstStyle/>
          <a:p>
            <a:pPr indent="0"/>
            <a:r>
              <a:rPr sz="3600" b="0">
                <a:latin typeface="Calibri" panose="020F0502020204030204" charset="0"/>
                <a:cs typeface="Calibri" panose="020F0502020204030204" charset="0"/>
              </a:rPr>
              <a:t>4.1</a:t>
            </a:r>
            <a:r>
              <a:rPr sz="3600" b="1">
                <a:latin typeface="Calibri" panose="020F0502020204030204" charset="0"/>
                <a:cs typeface="Calibri" panose="020F0502020204030204" charset="0"/>
              </a:rPr>
              <a:t> De aquí a 2030, </a:t>
            </a:r>
            <a:r>
              <a:rPr sz="3600" b="1">
                <a:solidFill>
                  <a:srgbClr val="00B0F0"/>
                </a:solidFill>
                <a:latin typeface="Calibri" panose="020F0502020204030204" charset="0"/>
                <a:cs typeface="Calibri" panose="020F0502020204030204" charset="0"/>
              </a:rPr>
              <a:t>asegurar que todas las niñas y todos los niños terminen la enseñanza primaria y secundaria</a:t>
            </a:r>
            <a:r>
              <a:rPr sz="3600" b="1">
                <a:latin typeface="Calibri" panose="020F0502020204030204" charset="0"/>
                <a:cs typeface="Calibri" panose="020F0502020204030204" charset="0"/>
              </a:rPr>
              <a:t>  que ha de ser </a:t>
            </a:r>
            <a:r>
              <a:rPr sz="3600" b="1">
                <a:solidFill>
                  <a:srgbClr val="0070C0"/>
                </a:solidFill>
                <a:latin typeface="Calibri" panose="020F0502020204030204" charset="0"/>
                <a:cs typeface="Calibri" panose="020F0502020204030204" charset="0"/>
              </a:rPr>
              <a:t>gratuita</a:t>
            </a:r>
            <a:r>
              <a:rPr sz="3600" b="1">
                <a:latin typeface="Calibri" panose="020F0502020204030204" charset="0"/>
                <a:cs typeface="Calibri" panose="020F0502020204030204" charset="0"/>
              </a:rPr>
              <a:t>, </a:t>
            </a:r>
            <a:r>
              <a:rPr sz="3600" b="1">
                <a:solidFill>
                  <a:srgbClr val="E36C09"/>
                </a:solidFill>
                <a:latin typeface="Calibri" panose="020F0502020204030204" charset="0"/>
                <a:cs typeface="Calibri" panose="020F0502020204030204" charset="0"/>
              </a:rPr>
              <a:t>equitativa</a:t>
            </a:r>
            <a:r>
              <a:rPr sz="3600" b="1">
                <a:latin typeface="Calibri" panose="020F0502020204030204" charset="0"/>
                <a:cs typeface="Calibri" panose="020F0502020204030204" charset="0"/>
              </a:rPr>
              <a:t> y de </a:t>
            </a:r>
            <a:r>
              <a:rPr sz="3600" b="1">
                <a:solidFill>
                  <a:srgbClr val="FF0000"/>
                </a:solidFill>
                <a:latin typeface="Calibri" panose="020F0502020204030204" charset="0"/>
                <a:cs typeface="Calibri" panose="020F0502020204030204" charset="0"/>
              </a:rPr>
              <a:t>calidad y producir resultados de aprendizaje pertinentes y efectivos</a:t>
            </a:r>
            <a:r>
              <a:rPr sz="3600" b="0">
                <a:solidFill>
                  <a:srgbClr val="FF0000"/>
                </a:solidFill>
                <a:latin typeface="Calibri" panose="020F0502020204030204" charset="0"/>
                <a:cs typeface="Calibri" panose="020F0502020204030204" charset="0"/>
              </a:rPr>
              <a:t>.</a:t>
            </a:r>
            <a:endParaRPr lang="es-ES" altLang="en-US" sz="36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0" y="6381328"/>
            <a:ext cx="9144000" cy="47667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9" name="8 Rectángulo"/>
          <p:cNvSpPr/>
          <p:nvPr/>
        </p:nvSpPr>
        <p:spPr>
          <a:xfrm>
            <a:off x="-1" y="0"/>
            <a:ext cx="9144000" cy="69269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pic>
        <p:nvPicPr>
          <p:cNvPr id="4" name="Imagen 3" descr="INFOGRAFIA ODS"/>
          <p:cNvPicPr>
            <a:picLocks noChangeAspect="1"/>
          </p:cNvPicPr>
          <p:nvPr/>
        </p:nvPicPr>
        <p:blipFill>
          <a:blip r:embed="rId2"/>
          <a:stretch>
            <a:fillRect/>
          </a:stretch>
        </p:blipFill>
        <p:spPr>
          <a:xfrm>
            <a:off x="0" y="0"/>
            <a:ext cx="9143365" cy="68580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0" y="6381328"/>
            <a:ext cx="9144000" cy="47667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9" name="8 Rectángulo"/>
          <p:cNvSpPr/>
          <p:nvPr/>
        </p:nvSpPr>
        <p:spPr>
          <a:xfrm>
            <a:off x="-1" y="0"/>
            <a:ext cx="9144000" cy="69269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pic>
        <p:nvPicPr>
          <p:cNvPr id="13" name="3 Imagen"/>
          <p:cNvPicPr>
            <a:picLocks noChangeAspect="1"/>
          </p:cNvPicPr>
          <p:nvPr/>
        </p:nvPicPr>
        <p:blipFill>
          <a:blip r:embed="rId2"/>
          <a:stretch>
            <a:fillRect/>
          </a:stretch>
        </p:blipFill>
        <p:spPr>
          <a:xfrm>
            <a:off x="8412561" y="0"/>
            <a:ext cx="695943" cy="692696"/>
          </a:xfrm>
          <a:prstGeom prst="snip2DiagRect">
            <a:avLst/>
          </a:prstGeom>
          <a:solidFill>
            <a:srgbClr val="FFFFFF">
              <a:shade val="85000"/>
            </a:srgbClr>
          </a:solidFill>
          <a:ln w="28575"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4" name="2 CuadroTexto"/>
          <p:cNvSpPr txBox="1"/>
          <p:nvPr/>
        </p:nvSpPr>
        <p:spPr>
          <a:xfrm>
            <a:off x="-36512" y="-99392"/>
            <a:ext cx="8377065" cy="830997"/>
          </a:xfrm>
          <a:prstGeom prst="rect">
            <a:avLst/>
          </a:prstGeom>
          <a:noFill/>
        </p:spPr>
        <p:txBody>
          <a:bodyPr wrap="square" rtlCol="0">
            <a:spAutoFit/>
          </a:bodyPr>
          <a:lstStyle/>
          <a:p>
            <a:r>
              <a:rPr lang="es-ES" sz="2400" b="1" dirty="0" smtClean="0">
                <a:solidFill>
                  <a:schemeClr val="bg1"/>
                </a:solidFill>
                <a:latin typeface="Cambria" panose="02040503050406030204" charset="0"/>
              </a:rPr>
              <a:t>Ejemplo de </a:t>
            </a:r>
            <a:r>
              <a:rPr lang="es-ES" sz="2400" b="1" dirty="0" err="1" smtClean="0">
                <a:solidFill>
                  <a:schemeClr val="bg1"/>
                </a:solidFill>
                <a:latin typeface="Cambria" panose="02040503050406030204" charset="0"/>
              </a:rPr>
              <a:t>operacionalización</a:t>
            </a:r>
            <a:r>
              <a:rPr lang="es-ES" sz="2400" b="1" dirty="0" smtClean="0">
                <a:solidFill>
                  <a:schemeClr val="bg1"/>
                </a:solidFill>
                <a:latin typeface="Cambria" panose="02040503050406030204" charset="0"/>
              </a:rPr>
              <a:t> nacional para los indicadores de finalización de la META 4.1</a:t>
            </a:r>
            <a:endParaRPr lang="es-ES" sz="2400" b="1" dirty="0">
              <a:solidFill>
                <a:schemeClr val="bg1"/>
              </a:solidFill>
              <a:latin typeface="Cambria" panose="02040503050406030204" charset="0"/>
            </a:endParaRPr>
          </a:p>
        </p:txBody>
      </p:sp>
      <p:pic>
        <p:nvPicPr>
          <p:cNvPr id="4" name="Imagen 3" descr="Presentacion"/>
          <p:cNvPicPr>
            <a:picLocks noChangeAspect="1"/>
          </p:cNvPicPr>
          <p:nvPr/>
        </p:nvPicPr>
        <p:blipFill>
          <a:blip r:embed="rId3"/>
          <a:stretch>
            <a:fillRect/>
          </a:stretch>
        </p:blipFill>
        <p:spPr>
          <a:xfrm>
            <a:off x="635" y="731520"/>
            <a:ext cx="9107805" cy="564896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0" y="6381328"/>
            <a:ext cx="9144000" cy="47667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100" name="Cuadro de texto 99"/>
          <p:cNvSpPr txBox="1"/>
          <p:nvPr/>
        </p:nvSpPr>
        <p:spPr>
          <a:xfrm>
            <a:off x="187712" y="764704"/>
            <a:ext cx="8577580" cy="4615815"/>
          </a:xfrm>
          <a:prstGeom prst="rect">
            <a:avLst/>
          </a:prstGeom>
          <a:noFill/>
          <a:ln w="9525">
            <a:noFill/>
          </a:ln>
        </p:spPr>
        <p:txBody>
          <a:bodyPr wrap="square">
            <a:spAutoFit/>
          </a:bodyPr>
          <a:lstStyle/>
          <a:p>
            <a:pPr indent="0"/>
            <a:r>
              <a:rPr lang="es-ES" sz="1600" b="1" dirty="0">
                <a:solidFill>
                  <a:schemeClr val="accent2"/>
                </a:solidFill>
                <a:latin typeface="Cambria" panose="02040503050406030204" charset="0"/>
                <a:cs typeface="Cambria" panose="02040503050406030204" charset="0"/>
              </a:rPr>
              <a:t>Indicador 4.2.10</a:t>
            </a:r>
          </a:p>
          <a:p>
            <a:pPr indent="0"/>
            <a:r>
              <a:rPr lang="es-ES" sz="1600" b="1" dirty="0">
                <a:latin typeface="Cambria" panose="02040503050406030204" charset="0"/>
                <a:cs typeface="Cambria" panose="02040503050406030204" charset="0"/>
              </a:rPr>
              <a:t>Tasa neta de participación en el aprendizaje organizado, un año antes de la edad oficial de entrada en la escuela primaria (5 años de edad)</a:t>
            </a:r>
          </a:p>
          <a:p>
            <a:pPr indent="0"/>
            <a:endParaRPr lang="es-ES" sz="1600" dirty="0">
              <a:latin typeface="Cambria" panose="02040503050406030204" charset="0"/>
              <a:cs typeface="Cambria" panose="02040503050406030204" charset="0"/>
            </a:endParaRPr>
          </a:p>
          <a:p>
            <a:pPr indent="0"/>
            <a:r>
              <a:rPr lang="es-ES" b="1" u="sng" dirty="0">
                <a:latin typeface="Cambria" panose="02040503050406030204" charset="0"/>
                <a:cs typeface="Cambria" panose="02040503050406030204" charset="0"/>
              </a:rPr>
              <a:t>Definición</a:t>
            </a:r>
            <a:r>
              <a:rPr lang="es-ES" sz="1600" u="sng" dirty="0">
                <a:latin typeface="Cambria" panose="02040503050406030204" charset="0"/>
                <a:cs typeface="Cambria" panose="02040503050406030204" charset="0"/>
              </a:rPr>
              <a:t>:</a:t>
            </a:r>
          </a:p>
          <a:p>
            <a:pPr indent="0"/>
            <a:r>
              <a:rPr lang="es-ES" sz="1600" dirty="0">
                <a:latin typeface="Cambria" panose="02040503050406030204" charset="0"/>
                <a:cs typeface="Cambria" panose="02040503050406030204" charset="0"/>
              </a:rPr>
              <a:t>Porcentaje de niños en un rango de edad dado que participan en uno o más programas de aprendizaje, incluidos los programas que combinan educación y cuidado</a:t>
            </a:r>
            <a:r>
              <a:rPr lang="es-ES" sz="1600" dirty="0" smtClean="0">
                <a:latin typeface="Cambria" panose="02040503050406030204" charset="0"/>
                <a:cs typeface="Cambria" panose="02040503050406030204" charset="0"/>
              </a:rPr>
              <a:t>.</a:t>
            </a:r>
          </a:p>
          <a:p>
            <a:pPr indent="0"/>
            <a:endParaRPr lang="es-ES" sz="1600" dirty="0">
              <a:latin typeface="Cambria" panose="02040503050406030204" charset="0"/>
              <a:cs typeface="Cambria" panose="02040503050406030204" charset="0"/>
            </a:endParaRPr>
          </a:p>
          <a:p>
            <a:pPr indent="0"/>
            <a:r>
              <a:rPr lang="es-ES" b="1" u="sng" dirty="0">
                <a:latin typeface="Cambria" panose="02040503050406030204" charset="0"/>
                <a:cs typeface="Cambria" panose="02040503050406030204" charset="0"/>
              </a:rPr>
              <a:t>Propósito</a:t>
            </a:r>
            <a:r>
              <a:rPr lang="es-ES" sz="1600" u="sng" dirty="0">
                <a:latin typeface="Cambria" panose="02040503050406030204" charset="0"/>
                <a:cs typeface="Cambria" panose="02040503050406030204" charset="0"/>
              </a:rPr>
              <a:t>:</a:t>
            </a:r>
          </a:p>
          <a:p>
            <a:pPr indent="0"/>
            <a:r>
              <a:rPr lang="es-ES" sz="1600" dirty="0">
                <a:latin typeface="Cambria" panose="02040503050406030204" charset="0"/>
                <a:cs typeface="Cambria" panose="02040503050406030204" charset="0"/>
              </a:rPr>
              <a:t>El indicador mide la exposición de los niños a las actividades de aprendizaje organizado durante el año anterior al ingreso a la escuela primaria</a:t>
            </a:r>
            <a:r>
              <a:rPr lang="es-ES" sz="1600" dirty="0" smtClean="0">
                <a:latin typeface="Cambria" panose="02040503050406030204" charset="0"/>
                <a:cs typeface="Cambria" panose="02040503050406030204" charset="0"/>
              </a:rPr>
              <a:t>.</a:t>
            </a:r>
          </a:p>
          <a:p>
            <a:pPr indent="0"/>
            <a:endParaRPr lang="es-ES" sz="1600" dirty="0" smtClean="0">
              <a:latin typeface="Cambria" panose="02040503050406030204" charset="0"/>
              <a:cs typeface="Cambria" panose="02040503050406030204" charset="0"/>
            </a:endParaRPr>
          </a:p>
          <a:p>
            <a:pPr indent="0"/>
            <a:r>
              <a:rPr lang="es-ES" b="1" u="sng" dirty="0">
                <a:latin typeface="Cambria" panose="02040503050406030204" charset="0"/>
                <a:cs typeface="Cambria" panose="02040503050406030204" charset="0"/>
              </a:rPr>
              <a:t>Método de cálculo:</a:t>
            </a:r>
          </a:p>
          <a:p>
            <a:pPr indent="0"/>
            <a:r>
              <a:rPr lang="es-ES" sz="1600" dirty="0">
                <a:latin typeface="Cambria" panose="02040503050406030204" charset="0"/>
                <a:cs typeface="Cambria" panose="02040503050406030204" charset="0"/>
              </a:rPr>
              <a:t>El número de niños del grupo de edad correspondiente que participa en un programa educativo organizado se expresa como un porcentaje del total de la población del mismo grupo de edad</a:t>
            </a:r>
            <a:r>
              <a:rPr lang="es-ES" sz="1600" dirty="0" smtClean="0">
                <a:latin typeface="Cambria" panose="02040503050406030204" charset="0"/>
                <a:cs typeface="Cambria" panose="02040503050406030204" charset="0"/>
              </a:rPr>
              <a:t>.</a:t>
            </a:r>
          </a:p>
          <a:p>
            <a:pPr indent="0"/>
            <a:endParaRPr lang="es-ES" sz="1600" dirty="0">
              <a:latin typeface="Cambria" panose="02040503050406030204" charset="0"/>
              <a:cs typeface="Cambria" panose="02040503050406030204" charset="0"/>
            </a:endParaRPr>
          </a:p>
          <a:p>
            <a:pPr indent="0"/>
            <a:r>
              <a:rPr lang="es-ES" sz="1600" u="sng" dirty="0" smtClean="0">
                <a:latin typeface="Cambria" panose="02040503050406030204" charset="0"/>
                <a:cs typeface="Cambria" panose="02040503050406030204" charset="0"/>
              </a:rPr>
              <a:t>Fórmula:</a:t>
            </a:r>
            <a:endParaRPr lang="es-ES" sz="1600" u="sng" dirty="0">
              <a:latin typeface="Cambria" panose="02040503050406030204" charset="0"/>
              <a:cs typeface="Cambria" panose="02040503050406030204" charset="0"/>
            </a:endParaRPr>
          </a:p>
          <a:p>
            <a:pPr indent="0"/>
            <a:endParaRPr lang="es-ES" sz="1600" dirty="0">
              <a:latin typeface="Cambria" panose="02040503050406030204" charset="0"/>
              <a:cs typeface="Cambria" panose="02040503050406030204" charset="0"/>
            </a:endParaRPr>
          </a:p>
        </p:txBody>
      </p:sp>
      <p:sp>
        <p:nvSpPr>
          <p:cNvPr id="8" name="7 Rectángulo"/>
          <p:cNvSpPr/>
          <p:nvPr/>
        </p:nvSpPr>
        <p:spPr>
          <a:xfrm>
            <a:off x="-1" y="0"/>
            <a:ext cx="9144000" cy="69269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pic>
        <p:nvPicPr>
          <p:cNvPr id="9" name="3 Imagen"/>
          <p:cNvPicPr>
            <a:picLocks noChangeAspect="1"/>
          </p:cNvPicPr>
          <p:nvPr/>
        </p:nvPicPr>
        <p:blipFill>
          <a:blip r:embed="rId2"/>
          <a:stretch>
            <a:fillRect/>
          </a:stretch>
        </p:blipFill>
        <p:spPr>
          <a:xfrm>
            <a:off x="8412561" y="0"/>
            <a:ext cx="695943" cy="692696"/>
          </a:xfrm>
          <a:prstGeom prst="snip2DiagRect">
            <a:avLst/>
          </a:prstGeom>
          <a:solidFill>
            <a:srgbClr val="FFFFFF">
              <a:shade val="85000"/>
            </a:srgbClr>
          </a:solidFill>
          <a:ln w="28575"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3" name="2 CuadroTexto"/>
          <p:cNvSpPr txBox="1"/>
          <p:nvPr/>
        </p:nvSpPr>
        <p:spPr>
          <a:xfrm>
            <a:off x="35496" y="87015"/>
            <a:ext cx="8208912" cy="460375"/>
          </a:xfrm>
          <a:prstGeom prst="rect">
            <a:avLst/>
          </a:prstGeom>
          <a:noFill/>
        </p:spPr>
        <p:txBody>
          <a:bodyPr wrap="square" rtlCol="0">
            <a:spAutoFit/>
          </a:bodyPr>
          <a:lstStyle/>
          <a:p>
            <a:r>
              <a:rPr lang="es-ES" sz="2400" b="1" dirty="0" smtClean="0">
                <a:solidFill>
                  <a:schemeClr val="bg1"/>
                </a:solidFill>
                <a:latin typeface="Cambria" panose="02040503050406030204" charset="0"/>
              </a:rPr>
              <a:t>Ejemplo de Ficha Técnica para Aproximación Nacional </a:t>
            </a:r>
            <a:endParaRPr lang="es-ES" sz="2400" b="1" dirty="0">
              <a:solidFill>
                <a:schemeClr val="bg1"/>
              </a:solidFill>
              <a:latin typeface="Cambria" panose="02040503050406030204" charset="0"/>
            </a:endParaRPr>
          </a:p>
        </p:txBody>
      </p:sp>
      <p:grpSp>
        <p:nvGrpSpPr>
          <p:cNvPr id="48" name="Lienzo 81"/>
          <p:cNvGrpSpPr/>
          <p:nvPr/>
        </p:nvGrpSpPr>
        <p:grpSpPr>
          <a:xfrm>
            <a:off x="453703" y="5050975"/>
            <a:ext cx="2133600" cy="895350"/>
            <a:chOff x="0" y="0"/>
            <a:chExt cx="2133600" cy="895350"/>
          </a:xfrm>
        </p:grpSpPr>
        <p:sp>
          <p:nvSpPr>
            <p:cNvPr id="49" name="16 Rectángulo"/>
            <p:cNvSpPr/>
            <p:nvPr/>
          </p:nvSpPr>
          <p:spPr>
            <a:xfrm>
              <a:off x="0" y="0"/>
              <a:ext cx="2133600" cy="895350"/>
            </a:xfrm>
            <a:prstGeom prst="rect">
              <a:avLst/>
            </a:prstGeom>
            <a:noFill/>
            <a:ln>
              <a:noFill/>
            </a:ln>
          </p:spPr>
        </p:sp>
        <p:cxnSp>
          <p:nvCxnSpPr>
            <p:cNvPr id="50" name="Line 8"/>
            <p:cNvCxnSpPr/>
            <p:nvPr/>
          </p:nvCxnSpPr>
          <p:spPr bwMode="auto">
            <a:xfrm>
              <a:off x="828040" y="400050"/>
              <a:ext cx="657860" cy="0"/>
            </a:xfrm>
            <a:prstGeom prst="line">
              <a:avLst/>
            </a:prstGeom>
            <a:noFill/>
            <a:ln w="15">
              <a:solidFill>
                <a:srgbClr val="000000"/>
              </a:solidFill>
              <a:prstDash val="solid"/>
              <a:round/>
            </a:ln>
            <a:extLst>
              <a:ext uri="{909E8E84-426E-40DD-AFC4-6F175D3DCCD1}">
                <a14:hiddenFill xmlns:a14="http://schemas.microsoft.com/office/drawing/2010/main">
                  <a:noFill/>
                </a14:hiddenFill>
              </a:ext>
            </a:extLst>
          </p:spPr>
        </p:cxnSp>
        <p:sp>
          <p:nvSpPr>
            <p:cNvPr id="51" name="Rectangle 9"/>
            <p:cNvSpPr>
              <a:spLocks noChangeArrowheads="1"/>
            </p:cNvSpPr>
            <p:nvPr/>
          </p:nvSpPr>
          <p:spPr bwMode="auto">
            <a:xfrm>
              <a:off x="1659255" y="263525"/>
              <a:ext cx="32448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n-US" sz="1700">
                  <a:solidFill>
                    <a:srgbClr val="000000"/>
                  </a:solidFill>
                  <a:effectLst/>
                  <a:latin typeface="Times New Roman" panose="02020603050405020304"/>
                  <a:ea typeface="Calibri" panose="020F0502020204030204"/>
                  <a:cs typeface="Times New Roman" panose="02020603050405020304"/>
                </a:rPr>
                <a:t>100</a:t>
              </a:r>
              <a:endParaRPr lang="es-ES" sz="1100">
                <a:effectLst/>
                <a:latin typeface="Calibri" panose="020F0502020204030204"/>
                <a:ea typeface="Calibri" panose="020F0502020204030204"/>
                <a:cs typeface="Times New Roman" panose="02020603050405020304"/>
              </a:endParaRPr>
            </a:p>
          </p:txBody>
        </p:sp>
        <p:sp>
          <p:nvSpPr>
            <p:cNvPr id="52" name="Rectangle 10"/>
            <p:cNvSpPr>
              <a:spLocks noChangeArrowheads="1"/>
            </p:cNvSpPr>
            <p:nvPr/>
          </p:nvSpPr>
          <p:spPr bwMode="auto">
            <a:xfrm>
              <a:off x="1550670" y="241935"/>
              <a:ext cx="10858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n-US" sz="1700">
                  <a:solidFill>
                    <a:srgbClr val="000000"/>
                  </a:solidFill>
                  <a:effectLst/>
                  <a:latin typeface="Times New Roman" panose="02020603050405020304"/>
                  <a:ea typeface="Calibri" panose="020F0502020204030204"/>
                  <a:cs typeface="Times New Roman" panose="02020603050405020304"/>
                </a:rPr>
                <a:t>*</a:t>
              </a:r>
              <a:endParaRPr lang="es-ES" sz="1100">
                <a:effectLst/>
                <a:latin typeface="Calibri" panose="020F0502020204030204"/>
                <a:ea typeface="Calibri" panose="020F0502020204030204"/>
                <a:cs typeface="Times New Roman" panose="02020603050405020304"/>
              </a:endParaRPr>
            </a:p>
          </p:txBody>
        </p:sp>
        <p:sp>
          <p:nvSpPr>
            <p:cNvPr id="53" name="Rectangle 28"/>
            <p:cNvSpPr>
              <a:spLocks noChangeArrowheads="1"/>
            </p:cNvSpPr>
            <p:nvPr/>
          </p:nvSpPr>
          <p:spPr bwMode="auto">
            <a:xfrm>
              <a:off x="1179195" y="34290"/>
              <a:ext cx="35560" cy="294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n-US" sz="1000" i="1">
                  <a:solidFill>
                    <a:srgbClr val="000000"/>
                  </a:solidFill>
                  <a:effectLst/>
                  <a:latin typeface="Times New Roman" panose="02020603050405020304"/>
                  <a:ea typeface="Calibri" panose="020F0502020204030204"/>
                  <a:cs typeface="Times New Roman" panose="02020603050405020304"/>
                </a:rPr>
                <a:t>t</a:t>
              </a:r>
              <a:endParaRPr lang="es-ES" sz="1100">
                <a:effectLst/>
                <a:latin typeface="Calibri" panose="020F0502020204030204"/>
                <a:ea typeface="Calibri" panose="020F0502020204030204"/>
                <a:cs typeface="Times New Roman" panose="02020603050405020304"/>
              </a:endParaRPr>
            </a:p>
          </p:txBody>
        </p:sp>
        <p:sp>
          <p:nvSpPr>
            <p:cNvPr id="54" name="Rectangle 30"/>
            <p:cNvSpPr>
              <a:spLocks noChangeArrowheads="1"/>
            </p:cNvSpPr>
            <p:nvPr/>
          </p:nvSpPr>
          <p:spPr bwMode="auto">
            <a:xfrm>
              <a:off x="381000" y="243205"/>
              <a:ext cx="35560" cy="294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n-US" sz="1000" i="1">
                  <a:solidFill>
                    <a:srgbClr val="000000"/>
                  </a:solidFill>
                  <a:effectLst/>
                  <a:latin typeface="Times New Roman" panose="02020603050405020304"/>
                  <a:ea typeface="Calibri" panose="020F0502020204030204"/>
                  <a:cs typeface="Times New Roman" panose="02020603050405020304"/>
                </a:rPr>
                <a:t>t</a:t>
              </a:r>
              <a:endParaRPr lang="es-ES" sz="1100">
                <a:effectLst/>
                <a:latin typeface="Calibri" panose="020F0502020204030204"/>
                <a:ea typeface="Calibri" panose="020F0502020204030204"/>
                <a:cs typeface="Times New Roman" panose="02020603050405020304"/>
              </a:endParaRPr>
            </a:p>
          </p:txBody>
        </p:sp>
        <p:sp>
          <p:nvSpPr>
            <p:cNvPr id="55" name="Rectangle 31"/>
            <p:cNvSpPr>
              <a:spLocks noChangeArrowheads="1"/>
            </p:cNvSpPr>
            <p:nvPr/>
          </p:nvSpPr>
          <p:spPr bwMode="auto">
            <a:xfrm>
              <a:off x="362585" y="408305"/>
              <a:ext cx="2355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s-UY" sz="1100" i="1">
                  <a:effectLst/>
                  <a:latin typeface="Calibri" panose="020F0502020204030204"/>
                  <a:ea typeface="Calibri" panose="020F0502020204030204"/>
                  <a:cs typeface="Times New Roman" panose="02020603050405020304"/>
                </a:rPr>
                <a:t>E5</a:t>
              </a:r>
              <a:r>
                <a:rPr lang="es-UY" sz="800">
                  <a:effectLst/>
                  <a:latin typeface="Calibri" panose="020F0502020204030204"/>
                  <a:ea typeface="Calibri" panose="020F0502020204030204"/>
                  <a:cs typeface="Times New Roman" panose="02020603050405020304"/>
                </a:rPr>
                <a:t>EF</a:t>
              </a:r>
              <a:endParaRPr lang="es-ES" sz="1100">
                <a:effectLst/>
                <a:latin typeface="Calibri" panose="020F0502020204030204"/>
                <a:ea typeface="Calibri" panose="020F0502020204030204"/>
                <a:cs typeface="Times New Roman" panose="02020603050405020304"/>
              </a:endParaRPr>
            </a:p>
          </p:txBody>
        </p:sp>
        <p:sp>
          <p:nvSpPr>
            <p:cNvPr id="56" name="Rectangle 41"/>
            <p:cNvSpPr>
              <a:spLocks noChangeArrowheads="1"/>
            </p:cNvSpPr>
            <p:nvPr/>
          </p:nvSpPr>
          <p:spPr bwMode="auto">
            <a:xfrm>
              <a:off x="890270" y="51435"/>
              <a:ext cx="26416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n-US" sz="1700" i="1">
                  <a:solidFill>
                    <a:srgbClr val="000000"/>
                  </a:solidFill>
                  <a:effectLst/>
                  <a:latin typeface="Times New Roman" panose="02020603050405020304"/>
                  <a:ea typeface="Calibri" panose="020F0502020204030204"/>
                  <a:cs typeface="Times New Roman" panose="02020603050405020304"/>
                </a:rPr>
                <a:t>EA</a:t>
              </a:r>
              <a:endParaRPr lang="es-ES" sz="1100">
                <a:effectLst/>
                <a:latin typeface="Calibri" panose="020F0502020204030204"/>
                <a:ea typeface="Calibri" panose="020F0502020204030204"/>
                <a:cs typeface="Times New Roman" panose="02020603050405020304"/>
              </a:endParaRPr>
            </a:p>
          </p:txBody>
        </p:sp>
        <p:sp>
          <p:nvSpPr>
            <p:cNvPr id="57" name="Rectangle 42"/>
            <p:cNvSpPr>
              <a:spLocks noChangeArrowheads="1"/>
            </p:cNvSpPr>
            <p:nvPr/>
          </p:nvSpPr>
          <p:spPr bwMode="auto">
            <a:xfrm>
              <a:off x="0" y="260350"/>
              <a:ext cx="39624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n-US" sz="1700" i="1">
                  <a:solidFill>
                    <a:srgbClr val="000000"/>
                  </a:solidFill>
                  <a:effectLst/>
                  <a:latin typeface="Times New Roman" panose="02020603050405020304"/>
                  <a:ea typeface="Calibri" panose="020F0502020204030204"/>
                  <a:cs typeface="Times New Roman" panose="02020603050405020304"/>
                </a:rPr>
                <a:t>TNA</a:t>
              </a:r>
              <a:endParaRPr lang="es-ES" sz="1100">
                <a:effectLst/>
                <a:latin typeface="Calibri" panose="020F0502020204030204"/>
                <a:ea typeface="Calibri" panose="020F0502020204030204"/>
                <a:cs typeface="Times New Roman" panose="02020603050405020304"/>
              </a:endParaRPr>
            </a:p>
          </p:txBody>
        </p:sp>
        <p:sp>
          <p:nvSpPr>
            <p:cNvPr id="58" name="Rectangle 49"/>
            <p:cNvSpPr>
              <a:spLocks noChangeArrowheads="1"/>
            </p:cNvSpPr>
            <p:nvPr/>
          </p:nvSpPr>
          <p:spPr bwMode="auto">
            <a:xfrm>
              <a:off x="650875" y="235585"/>
              <a:ext cx="118745" cy="431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n-US" sz="1700">
                  <a:solidFill>
                    <a:srgbClr val="000000"/>
                  </a:solidFill>
                  <a:effectLst/>
                  <a:latin typeface="Symbol" panose="05050102010706020507"/>
                  <a:ea typeface="Calibri" panose="020F0502020204030204"/>
                  <a:cs typeface="Symbol" panose="05050102010706020507"/>
                </a:rPr>
                <a:t>=</a:t>
              </a:r>
              <a:endParaRPr lang="es-ES" sz="1100">
                <a:effectLst/>
                <a:latin typeface="Calibri" panose="020F0502020204030204"/>
                <a:ea typeface="Calibri" panose="020F0502020204030204"/>
                <a:cs typeface="Times New Roman" panose="02020603050405020304"/>
              </a:endParaRPr>
            </a:p>
          </p:txBody>
        </p:sp>
        <p:sp>
          <p:nvSpPr>
            <p:cNvPr id="59" name="Rectangle 41"/>
            <p:cNvSpPr>
              <a:spLocks noChangeArrowheads="1"/>
            </p:cNvSpPr>
            <p:nvPr/>
          </p:nvSpPr>
          <p:spPr bwMode="auto">
            <a:xfrm>
              <a:off x="901065" y="434974"/>
              <a:ext cx="13208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n-US" sz="1700" i="1">
                  <a:solidFill>
                    <a:srgbClr val="000000"/>
                  </a:solidFill>
                  <a:effectLst/>
                  <a:latin typeface="Times New Roman" panose="02020603050405020304"/>
                  <a:ea typeface="Times New Roman" panose="02020603050405020304"/>
                </a:rPr>
                <a:t>P</a:t>
              </a:r>
              <a:endParaRPr lang="es-ES" sz="1200">
                <a:effectLst/>
                <a:latin typeface="Times New Roman" panose="02020603050405020304"/>
                <a:ea typeface="Times New Roman" panose="02020603050405020304"/>
              </a:endParaRPr>
            </a:p>
          </p:txBody>
        </p:sp>
        <p:sp>
          <p:nvSpPr>
            <p:cNvPr id="60" name="Rectangle 28"/>
            <p:cNvSpPr>
              <a:spLocks noChangeArrowheads="1"/>
            </p:cNvSpPr>
            <p:nvPr/>
          </p:nvSpPr>
          <p:spPr bwMode="auto">
            <a:xfrm>
              <a:off x="1116625" y="419734"/>
              <a:ext cx="121285" cy="294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a:spAutoFit/>
            </a:bodyPr>
            <a:lstStyle/>
            <a:p>
              <a:pPr>
                <a:lnSpc>
                  <a:spcPct val="115000"/>
                </a:lnSpc>
                <a:spcAft>
                  <a:spcPts val="1000"/>
                </a:spcAft>
              </a:pPr>
              <a:r>
                <a:rPr lang="en-US" sz="1000" i="1">
                  <a:solidFill>
                    <a:srgbClr val="000000"/>
                  </a:solidFill>
                  <a:effectLst/>
                  <a:latin typeface="Times New Roman" panose="02020603050405020304"/>
                  <a:ea typeface="Times New Roman" panose="02020603050405020304"/>
                </a:rPr>
                <a:t>t</a:t>
              </a:r>
              <a:endParaRPr lang="es-ES" sz="1200">
                <a:effectLst/>
                <a:latin typeface="Times New Roman" panose="02020603050405020304"/>
                <a:ea typeface="Times New Roman" panose="02020603050405020304"/>
              </a:endParaRPr>
            </a:p>
          </p:txBody>
        </p:sp>
        <p:sp>
          <p:nvSpPr>
            <p:cNvPr id="61" name="Rectangle 29"/>
            <p:cNvSpPr>
              <a:spLocks noChangeArrowheads="1"/>
            </p:cNvSpPr>
            <p:nvPr/>
          </p:nvSpPr>
          <p:spPr bwMode="auto">
            <a:xfrm>
              <a:off x="1076927" y="571795"/>
              <a:ext cx="13906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n-US" sz="1100" i="1">
                  <a:solidFill>
                    <a:srgbClr val="000000"/>
                  </a:solidFill>
                  <a:effectLst/>
                  <a:latin typeface="Calibri" panose="020F0502020204030204"/>
                  <a:ea typeface="Times New Roman" panose="02020603050405020304"/>
                </a:rPr>
                <a:t>E5</a:t>
              </a:r>
              <a:endParaRPr lang="es-ES" sz="1200">
                <a:effectLst/>
                <a:latin typeface="Times New Roman" panose="02020603050405020304"/>
                <a:ea typeface="Times New Roman" panose="02020603050405020304"/>
              </a:endParaRPr>
            </a:p>
          </p:txBody>
        </p:sp>
        <p:sp>
          <p:nvSpPr>
            <p:cNvPr id="62" name="Rectangle 29"/>
            <p:cNvSpPr>
              <a:spLocks noChangeArrowheads="1"/>
            </p:cNvSpPr>
            <p:nvPr/>
          </p:nvSpPr>
          <p:spPr bwMode="auto">
            <a:xfrm>
              <a:off x="1152275" y="180000"/>
              <a:ext cx="235585" cy="322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n-US" sz="1100" i="1" dirty="0">
                  <a:solidFill>
                    <a:srgbClr val="000000"/>
                  </a:solidFill>
                  <a:effectLst/>
                  <a:latin typeface="Calibri" panose="020F0502020204030204"/>
                  <a:ea typeface="Times New Roman" panose="02020603050405020304"/>
                </a:rPr>
                <a:t>E5</a:t>
              </a:r>
              <a:r>
                <a:rPr lang="en-US" sz="800" dirty="0">
                  <a:solidFill>
                    <a:srgbClr val="000000"/>
                  </a:solidFill>
                  <a:effectLst/>
                  <a:latin typeface="Calibri" panose="020F0502020204030204"/>
                  <a:ea typeface="Times New Roman" panose="02020603050405020304"/>
                </a:rPr>
                <a:t>EF</a:t>
              </a:r>
              <a:endParaRPr lang="es-ES" sz="1200" dirty="0">
                <a:effectLst/>
                <a:latin typeface="Times New Roman" panose="02020603050405020304"/>
                <a:ea typeface="Times New Roman" panose="02020603050405020304"/>
              </a:endParaRPr>
            </a:p>
          </p:txBody>
        </p:sp>
      </p:grpSp>
      <p:grpSp>
        <p:nvGrpSpPr>
          <p:cNvPr id="63" name="Lienzo 85"/>
          <p:cNvGrpSpPr/>
          <p:nvPr/>
        </p:nvGrpSpPr>
        <p:grpSpPr>
          <a:xfrm>
            <a:off x="3005261" y="4581128"/>
            <a:ext cx="6391275" cy="718185"/>
            <a:chOff x="0" y="0"/>
            <a:chExt cx="6391275" cy="718185"/>
          </a:xfrm>
        </p:grpSpPr>
        <p:sp>
          <p:nvSpPr>
            <p:cNvPr id="64" name="7 Rectángulo"/>
            <p:cNvSpPr/>
            <p:nvPr/>
          </p:nvSpPr>
          <p:spPr>
            <a:xfrm>
              <a:off x="0" y="0"/>
              <a:ext cx="6391275" cy="718185"/>
            </a:xfrm>
            <a:prstGeom prst="rect">
              <a:avLst/>
            </a:prstGeom>
            <a:noFill/>
            <a:ln>
              <a:noFill/>
            </a:ln>
          </p:spPr>
        </p:sp>
        <p:sp>
          <p:nvSpPr>
            <p:cNvPr id="65" name="Rectangle 30"/>
            <p:cNvSpPr>
              <a:spLocks noChangeArrowheads="1"/>
            </p:cNvSpPr>
            <p:nvPr/>
          </p:nvSpPr>
          <p:spPr bwMode="auto">
            <a:xfrm>
              <a:off x="426257" y="51792"/>
              <a:ext cx="35560" cy="294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n-US" sz="1000" i="1">
                  <a:solidFill>
                    <a:srgbClr val="000000"/>
                  </a:solidFill>
                  <a:effectLst/>
                  <a:latin typeface="Times New Roman" panose="02020603050405020304"/>
                  <a:ea typeface="Calibri" panose="020F0502020204030204"/>
                  <a:cs typeface="Times New Roman" panose="02020603050405020304"/>
                </a:rPr>
                <a:t>t</a:t>
              </a:r>
              <a:endParaRPr lang="es-ES" sz="1100">
                <a:effectLst/>
                <a:latin typeface="Calibri" panose="020F0502020204030204"/>
                <a:ea typeface="Calibri" panose="020F0502020204030204"/>
                <a:cs typeface="Times New Roman" panose="02020603050405020304"/>
              </a:endParaRPr>
            </a:p>
          </p:txBody>
        </p:sp>
        <p:sp>
          <p:nvSpPr>
            <p:cNvPr id="66" name="Rectangle 49"/>
            <p:cNvSpPr>
              <a:spLocks noChangeArrowheads="1"/>
            </p:cNvSpPr>
            <p:nvPr/>
          </p:nvSpPr>
          <p:spPr bwMode="auto">
            <a:xfrm>
              <a:off x="650875" y="36129"/>
              <a:ext cx="5335981" cy="621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a:noAutofit/>
            </a:bodyPr>
            <a:lstStyle/>
            <a:p>
              <a:pPr>
                <a:lnSpc>
                  <a:spcPct val="115000"/>
                </a:lnSpc>
                <a:spcAft>
                  <a:spcPts val="1000"/>
                </a:spcAft>
              </a:pPr>
              <a:r>
                <a:rPr lang="en-US" sz="1700" dirty="0">
                  <a:solidFill>
                    <a:srgbClr val="000000"/>
                  </a:solidFill>
                  <a:effectLst/>
                  <a:latin typeface="Symbol" panose="05050102010706020507"/>
                  <a:ea typeface="Calibri" panose="020F0502020204030204"/>
                  <a:cs typeface="Symbol" panose="05050102010706020507"/>
                </a:rPr>
                <a:t>= </a:t>
              </a:r>
              <a:r>
                <a:rPr lang="es-UY" sz="1200" dirty="0">
                  <a:solidFill>
                    <a:srgbClr val="000000"/>
                  </a:solidFill>
                  <a:effectLst/>
                  <a:latin typeface="Calibri" panose="020F0502020204030204"/>
                  <a:ea typeface="Calibri" panose="020F0502020204030204"/>
                  <a:cs typeface="Arial" panose="020B0604020202020204"/>
                </a:rPr>
                <a:t>tasa neta de asistencia </a:t>
              </a:r>
              <a:r>
                <a:rPr lang="es-UY" sz="1200" i="1" dirty="0">
                  <a:solidFill>
                    <a:srgbClr val="000000"/>
                  </a:solidFill>
                  <a:effectLst/>
                  <a:latin typeface="Calibri" panose="020F0502020204030204"/>
                  <a:ea typeface="Calibri" panose="020F0502020204030204"/>
                  <a:cs typeface="Arial" panose="020B0604020202020204"/>
                </a:rPr>
                <a:t>TNA </a:t>
              </a:r>
              <a:r>
                <a:rPr lang="es-UY" sz="1200" dirty="0">
                  <a:solidFill>
                    <a:srgbClr val="000000"/>
                  </a:solidFill>
                  <a:effectLst/>
                  <a:latin typeface="Calibri" panose="020F0502020204030204"/>
                  <a:ea typeface="Calibri" panose="020F0502020204030204"/>
                  <a:cs typeface="Arial" panose="020B0604020202020204"/>
                </a:rPr>
                <a:t>de niños con 5 años de edad </a:t>
              </a:r>
              <a:r>
                <a:rPr lang="es-UY" sz="1200" i="1" dirty="0">
                  <a:solidFill>
                    <a:srgbClr val="000000"/>
                  </a:solidFill>
                  <a:effectLst/>
                  <a:latin typeface="Calibri" panose="020F0502020204030204"/>
                  <a:ea typeface="Calibri" panose="020F0502020204030204"/>
                  <a:cs typeface="Arial" panose="020B0604020202020204"/>
                </a:rPr>
                <a:t>E5</a:t>
              </a:r>
              <a:r>
                <a:rPr lang="es-UY" sz="1200" dirty="0">
                  <a:solidFill>
                    <a:srgbClr val="000000"/>
                  </a:solidFill>
                  <a:effectLst/>
                  <a:latin typeface="Calibri" panose="020F0502020204030204"/>
                  <a:ea typeface="Calibri" panose="020F0502020204030204"/>
                  <a:cs typeface="Arial" panose="020B0604020202020204"/>
                </a:rPr>
                <a:t> a la </a:t>
              </a:r>
              <a:r>
                <a:rPr lang="es-UY" sz="1200" dirty="0" smtClean="0">
                  <a:solidFill>
                    <a:srgbClr val="000000"/>
                  </a:solidFill>
                  <a:effectLst/>
                  <a:latin typeface="Calibri" panose="020F0502020204030204"/>
                  <a:ea typeface="Calibri" panose="020F0502020204030204"/>
                  <a:cs typeface="Arial" panose="020B0604020202020204"/>
                </a:rPr>
                <a:t>educación </a:t>
              </a:r>
              <a:r>
                <a:rPr lang="es-UY" sz="1200" dirty="0">
                  <a:solidFill>
                    <a:srgbClr val="000000"/>
                  </a:solidFill>
                  <a:latin typeface="Calibri" panose="020F0502020204030204"/>
                  <a:ea typeface="Calibri" panose="020F0502020204030204"/>
                  <a:cs typeface="Arial" panose="020B0604020202020204"/>
                </a:rPr>
                <a:t>f</a:t>
              </a:r>
              <a:r>
                <a:rPr lang="es-UY" sz="1200" dirty="0" smtClean="0">
                  <a:solidFill>
                    <a:srgbClr val="000000"/>
                  </a:solidFill>
                  <a:effectLst/>
                  <a:latin typeface="Calibri" panose="020F0502020204030204"/>
                  <a:ea typeface="Calibri" panose="020F0502020204030204"/>
                  <a:cs typeface="Arial" panose="020B0604020202020204"/>
                </a:rPr>
                <a:t>ormal</a:t>
              </a:r>
              <a:r>
                <a:rPr lang="es-UY" sz="1200" i="1" dirty="0" smtClean="0">
                  <a:solidFill>
                    <a:srgbClr val="000000"/>
                  </a:solidFill>
                  <a:effectLst/>
                  <a:latin typeface="Calibri" panose="020F0502020204030204"/>
                  <a:ea typeface="Calibri" panose="020F0502020204030204"/>
                  <a:cs typeface="Arial" panose="020B0604020202020204"/>
                </a:rPr>
                <a:t> </a:t>
              </a:r>
              <a:r>
                <a:rPr lang="es-UY" sz="1200" i="1" dirty="0">
                  <a:solidFill>
                    <a:srgbClr val="000000"/>
                  </a:solidFill>
                  <a:effectLst/>
                  <a:latin typeface="Calibri" panose="020F0502020204030204"/>
                  <a:ea typeface="Calibri" panose="020F0502020204030204"/>
                  <a:cs typeface="Arial" panose="020B0604020202020204"/>
                </a:rPr>
                <a:t>EF </a:t>
              </a:r>
              <a:r>
                <a:rPr lang="es-UY" sz="1200" dirty="0">
                  <a:solidFill>
                    <a:srgbClr val="000000"/>
                  </a:solidFill>
                  <a:effectLst/>
                  <a:latin typeface="Calibri" panose="020F0502020204030204"/>
                  <a:ea typeface="Calibri" panose="020F0502020204030204"/>
                  <a:cs typeface="Arial" panose="020B0604020202020204"/>
                </a:rPr>
                <a:t>para el año </a:t>
              </a:r>
              <a:r>
                <a:rPr lang="es-UY" sz="1200" i="1" dirty="0">
                  <a:solidFill>
                    <a:srgbClr val="000000"/>
                  </a:solidFill>
                  <a:effectLst/>
                  <a:latin typeface="Calibri" panose="020F0502020204030204"/>
                  <a:ea typeface="Calibri" panose="020F0502020204030204"/>
                  <a:cs typeface="Arial" panose="020B0604020202020204"/>
                </a:rPr>
                <a:t>t.</a:t>
              </a:r>
              <a:endParaRPr lang="es-ES" sz="1100" dirty="0">
                <a:effectLst/>
                <a:latin typeface="Calibri" panose="020F0502020204030204"/>
                <a:ea typeface="Calibri" panose="020F0502020204030204"/>
                <a:cs typeface="Times New Roman" panose="02020603050405020304"/>
              </a:endParaRPr>
            </a:p>
          </p:txBody>
        </p:sp>
        <p:sp>
          <p:nvSpPr>
            <p:cNvPr id="67" name="Rectangle 42"/>
            <p:cNvSpPr>
              <a:spLocks noChangeArrowheads="1"/>
            </p:cNvSpPr>
            <p:nvPr/>
          </p:nvSpPr>
          <p:spPr bwMode="auto">
            <a:xfrm>
              <a:off x="19730" y="111718"/>
              <a:ext cx="39624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n-US" sz="1700" i="1">
                  <a:solidFill>
                    <a:srgbClr val="000000"/>
                  </a:solidFill>
                  <a:effectLst/>
                  <a:latin typeface="Times New Roman" panose="02020603050405020304"/>
                  <a:ea typeface="Times New Roman" panose="02020603050405020304"/>
                </a:rPr>
                <a:t>TNA</a:t>
              </a:r>
              <a:endParaRPr lang="es-ES" sz="1200">
                <a:effectLst/>
                <a:latin typeface="Times New Roman" panose="02020603050405020304"/>
                <a:ea typeface="Times New Roman" panose="02020603050405020304"/>
              </a:endParaRPr>
            </a:p>
          </p:txBody>
        </p:sp>
        <p:sp>
          <p:nvSpPr>
            <p:cNvPr id="68" name="Rectangle 31"/>
            <p:cNvSpPr>
              <a:spLocks noChangeArrowheads="1"/>
            </p:cNvSpPr>
            <p:nvPr/>
          </p:nvSpPr>
          <p:spPr bwMode="auto">
            <a:xfrm>
              <a:off x="381000" y="246675"/>
              <a:ext cx="2355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s-ES" sz="1100" i="1">
                  <a:effectLst/>
                  <a:latin typeface="Calibri" panose="020F0502020204030204"/>
                  <a:ea typeface="Times New Roman" panose="02020603050405020304"/>
                </a:rPr>
                <a:t>E5</a:t>
              </a:r>
              <a:r>
                <a:rPr lang="es-ES" sz="800">
                  <a:effectLst/>
                  <a:latin typeface="Calibri" panose="020F0502020204030204"/>
                  <a:ea typeface="Times New Roman" panose="02020603050405020304"/>
                </a:rPr>
                <a:t>EF</a:t>
              </a:r>
              <a:endParaRPr lang="es-ES" sz="1200">
                <a:effectLst/>
                <a:latin typeface="Times New Roman" panose="02020603050405020304"/>
                <a:ea typeface="Times New Roman" panose="02020603050405020304"/>
              </a:endParaRPr>
            </a:p>
          </p:txBody>
        </p:sp>
      </p:grpSp>
      <p:grpSp>
        <p:nvGrpSpPr>
          <p:cNvPr id="69" name="Lienzo 86"/>
          <p:cNvGrpSpPr/>
          <p:nvPr/>
        </p:nvGrpSpPr>
        <p:grpSpPr>
          <a:xfrm>
            <a:off x="2915816" y="5013176"/>
            <a:ext cx="5753100" cy="661567"/>
            <a:chOff x="0" y="-124691"/>
            <a:chExt cx="5753100" cy="702643"/>
          </a:xfrm>
        </p:grpSpPr>
        <p:sp>
          <p:nvSpPr>
            <p:cNvPr id="70" name="7 Rectángulo"/>
            <p:cNvSpPr/>
            <p:nvPr/>
          </p:nvSpPr>
          <p:spPr>
            <a:xfrm>
              <a:off x="0" y="-124691"/>
              <a:ext cx="5753100" cy="677545"/>
            </a:xfrm>
            <a:prstGeom prst="rect">
              <a:avLst/>
            </a:prstGeom>
            <a:noFill/>
            <a:ln>
              <a:noFill/>
            </a:ln>
          </p:spPr>
        </p:sp>
        <p:sp>
          <p:nvSpPr>
            <p:cNvPr id="71" name="Rectangle 28"/>
            <p:cNvSpPr>
              <a:spLocks noChangeArrowheads="1"/>
            </p:cNvSpPr>
            <p:nvPr/>
          </p:nvSpPr>
          <p:spPr bwMode="auto">
            <a:xfrm>
              <a:off x="389255" y="33470"/>
              <a:ext cx="35560" cy="294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n-US" sz="1000" i="1">
                  <a:solidFill>
                    <a:srgbClr val="000000"/>
                  </a:solidFill>
                  <a:effectLst/>
                  <a:latin typeface="Times New Roman" panose="02020603050405020304"/>
                  <a:ea typeface="Calibri" panose="020F0502020204030204"/>
                  <a:cs typeface="Times New Roman" panose="02020603050405020304"/>
                </a:rPr>
                <a:t>t</a:t>
              </a:r>
              <a:endParaRPr lang="es-ES" sz="1100">
                <a:effectLst/>
                <a:latin typeface="Calibri" panose="020F0502020204030204"/>
                <a:ea typeface="Calibri" panose="020F0502020204030204"/>
                <a:cs typeface="Times New Roman" panose="02020603050405020304"/>
              </a:endParaRPr>
            </a:p>
          </p:txBody>
        </p:sp>
        <p:sp>
          <p:nvSpPr>
            <p:cNvPr id="72" name="Rectangle 29"/>
            <p:cNvSpPr>
              <a:spLocks noChangeArrowheads="1"/>
            </p:cNvSpPr>
            <p:nvPr/>
          </p:nvSpPr>
          <p:spPr bwMode="auto">
            <a:xfrm>
              <a:off x="335915" y="184298"/>
              <a:ext cx="23558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n-US" sz="1100" i="1">
                  <a:solidFill>
                    <a:srgbClr val="000000"/>
                  </a:solidFill>
                  <a:effectLst/>
                  <a:latin typeface="Calibri" panose="020F0502020204030204"/>
                  <a:ea typeface="Calibri" panose="020F0502020204030204"/>
                  <a:cs typeface="Times New Roman" panose="02020603050405020304"/>
                </a:rPr>
                <a:t>E5</a:t>
              </a:r>
              <a:r>
                <a:rPr lang="en-US" sz="800">
                  <a:solidFill>
                    <a:srgbClr val="000000"/>
                  </a:solidFill>
                  <a:effectLst/>
                  <a:latin typeface="Calibri" panose="020F0502020204030204"/>
                  <a:ea typeface="Calibri" panose="020F0502020204030204"/>
                  <a:cs typeface="Times New Roman" panose="02020603050405020304"/>
                </a:rPr>
                <a:t>EF</a:t>
              </a:r>
              <a:endParaRPr lang="es-ES" sz="1100">
                <a:effectLst/>
                <a:latin typeface="Calibri" panose="020F0502020204030204"/>
                <a:ea typeface="Calibri" panose="020F0502020204030204"/>
                <a:cs typeface="Times New Roman" panose="02020603050405020304"/>
              </a:endParaRPr>
            </a:p>
          </p:txBody>
        </p:sp>
        <p:sp>
          <p:nvSpPr>
            <p:cNvPr id="73" name="Rectangle 41"/>
            <p:cNvSpPr>
              <a:spLocks noChangeArrowheads="1"/>
            </p:cNvSpPr>
            <p:nvPr/>
          </p:nvSpPr>
          <p:spPr bwMode="auto">
            <a:xfrm>
              <a:off x="100330" y="50437"/>
              <a:ext cx="26416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n-US" sz="1700" i="1">
                  <a:solidFill>
                    <a:srgbClr val="000000"/>
                  </a:solidFill>
                  <a:effectLst/>
                  <a:latin typeface="Times New Roman" panose="02020603050405020304"/>
                  <a:ea typeface="Calibri" panose="020F0502020204030204"/>
                  <a:cs typeface="Times New Roman" panose="02020603050405020304"/>
                </a:rPr>
                <a:t>EA</a:t>
              </a:r>
              <a:endParaRPr lang="es-ES" sz="1100">
                <a:effectLst/>
                <a:latin typeface="Calibri" panose="020F0502020204030204"/>
                <a:ea typeface="Calibri" panose="020F0502020204030204"/>
                <a:cs typeface="Times New Roman" panose="02020603050405020304"/>
              </a:endParaRPr>
            </a:p>
          </p:txBody>
        </p:sp>
        <p:sp>
          <p:nvSpPr>
            <p:cNvPr id="74" name="Rectangle 49"/>
            <p:cNvSpPr>
              <a:spLocks noChangeArrowheads="1"/>
            </p:cNvSpPr>
            <p:nvPr/>
          </p:nvSpPr>
          <p:spPr bwMode="auto">
            <a:xfrm>
              <a:off x="694110" y="32870"/>
              <a:ext cx="5030470" cy="545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a:spAutoFit/>
            </a:bodyPr>
            <a:lstStyle/>
            <a:p>
              <a:pPr>
                <a:lnSpc>
                  <a:spcPct val="115000"/>
                </a:lnSpc>
                <a:spcAft>
                  <a:spcPts val="1000"/>
                </a:spcAft>
              </a:pPr>
              <a:r>
                <a:rPr lang="en-US" sz="1700" dirty="0">
                  <a:solidFill>
                    <a:srgbClr val="000000"/>
                  </a:solidFill>
                  <a:effectLst/>
                  <a:latin typeface="Symbol" panose="05050102010706020507"/>
                  <a:ea typeface="Calibri" panose="020F0502020204030204"/>
                  <a:cs typeface="Symbol" panose="05050102010706020507"/>
                </a:rPr>
                <a:t>=</a:t>
              </a:r>
              <a:r>
                <a:rPr lang="en-US" sz="1000" dirty="0">
                  <a:solidFill>
                    <a:srgbClr val="000000"/>
                  </a:solidFill>
                  <a:effectLst/>
                  <a:latin typeface="Arial" panose="020B0604020202020204"/>
                  <a:ea typeface="Calibri" panose="020F0502020204030204"/>
                  <a:cs typeface="Times New Roman" panose="02020603050405020304"/>
                </a:rPr>
                <a:t> </a:t>
              </a:r>
              <a:r>
                <a:rPr lang="es-UY" sz="1200" dirty="0">
                  <a:solidFill>
                    <a:srgbClr val="000000"/>
                  </a:solidFill>
                  <a:effectLst/>
                  <a:latin typeface="Calibri" panose="020F0502020204030204"/>
                  <a:ea typeface="Calibri" panose="020F0502020204030204"/>
                  <a:cs typeface="Arial" panose="020B0604020202020204"/>
                </a:rPr>
                <a:t>estudiantes que asisten </a:t>
              </a:r>
              <a:r>
                <a:rPr lang="es-UY" sz="1200" i="1" dirty="0">
                  <a:solidFill>
                    <a:srgbClr val="000000"/>
                  </a:solidFill>
                  <a:effectLst/>
                  <a:latin typeface="Calibri" panose="020F0502020204030204"/>
                  <a:ea typeface="Calibri" panose="020F0502020204030204"/>
                  <a:cs typeface="Arial" panose="020B0604020202020204"/>
                </a:rPr>
                <a:t>EA</a:t>
              </a:r>
              <a:r>
                <a:rPr lang="es-UY" sz="1200" dirty="0">
                  <a:solidFill>
                    <a:srgbClr val="000000"/>
                  </a:solidFill>
                  <a:effectLst/>
                  <a:latin typeface="Calibri" panose="020F0502020204030204"/>
                  <a:ea typeface="Calibri" panose="020F0502020204030204"/>
                  <a:cs typeface="Arial" panose="020B0604020202020204"/>
                </a:rPr>
                <a:t> con 5 años de edad </a:t>
              </a:r>
              <a:r>
                <a:rPr lang="es-UY" sz="1200" i="1" dirty="0">
                  <a:solidFill>
                    <a:srgbClr val="000000"/>
                  </a:solidFill>
                  <a:effectLst/>
                  <a:latin typeface="Calibri" panose="020F0502020204030204"/>
                  <a:ea typeface="Calibri" panose="020F0502020204030204"/>
                  <a:cs typeface="Arial" panose="020B0604020202020204"/>
                </a:rPr>
                <a:t>E5</a:t>
              </a:r>
              <a:r>
                <a:rPr lang="es-UY" sz="1200" dirty="0">
                  <a:solidFill>
                    <a:srgbClr val="000000"/>
                  </a:solidFill>
                  <a:effectLst/>
                  <a:latin typeface="Calibri" panose="020F0502020204030204"/>
                  <a:ea typeface="Calibri" panose="020F0502020204030204"/>
                  <a:cs typeface="Arial" panose="020B0604020202020204"/>
                </a:rPr>
                <a:t> a la </a:t>
              </a:r>
              <a:r>
                <a:rPr lang="es-UY" sz="1200" dirty="0" smtClean="0">
                  <a:solidFill>
                    <a:srgbClr val="000000"/>
                  </a:solidFill>
                  <a:effectLst/>
                  <a:latin typeface="Calibri" panose="020F0502020204030204"/>
                  <a:ea typeface="Calibri" panose="020F0502020204030204"/>
                  <a:cs typeface="Arial" panose="020B0604020202020204"/>
                </a:rPr>
                <a:t>educación </a:t>
              </a:r>
              <a:r>
                <a:rPr lang="es-UY" sz="1200" dirty="0">
                  <a:solidFill>
                    <a:srgbClr val="000000"/>
                  </a:solidFill>
                  <a:latin typeface="Calibri" panose="020F0502020204030204"/>
                  <a:ea typeface="Calibri" panose="020F0502020204030204"/>
                  <a:cs typeface="Arial" panose="020B0604020202020204"/>
                </a:rPr>
                <a:t>f</a:t>
              </a:r>
              <a:r>
                <a:rPr lang="es-UY" sz="1200" dirty="0" smtClean="0">
                  <a:solidFill>
                    <a:srgbClr val="000000"/>
                  </a:solidFill>
                  <a:effectLst/>
                  <a:latin typeface="Calibri" panose="020F0502020204030204"/>
                  <a:ea typeface="Calibri" panose="020F0502020204030204"/>
                  <a:cs typeface="Arial" panose="020B0604020202020204"/>
                </a:rPr>
                <a:t>ormal</a:t>
              </a:r>
              <a:r>
                <a:rPr lang="es-UY" sz="1200" i="1" dirty="0" smtClean="0">
                  <a:solidFill>
                    <a:srgbClr val="000000"/>
                  </a:solidFill>
                  <a:effectLst/>
                  <a:latin typeface="Calibri" panose="020F0502020204030204"/>
                  <a:ea typeface="Calibri" panose="020F0502020204030204"/>
                  <a:cs typeface="Arial" panose="020B0604020202020204"/>
                </a:rPr>
                <a:t> </a:t>
              </a:r>
              <a:r>
                <a:rPr lang="es-UY" sz="1200" i="1" dirty="0">
                  <a:solidFill>
                    <a:srgbClr val="000000"/>
                  </a:solidFill>
                  <a:effectLst/>
                  <a:latin typeface="Calibri" panose="020F0502020204030204"/>
                  <a:ea typeface="Calibri" panose="020F0502020204030204"/>
                  <a:cs typeface="Arial" panose="020B0604020202020204"/>
                </a:rPr>
                <a:t>EF</a:t>
              </a:r>
              <a:r>
                <a:rPr lang="es-UY" sz="1200" dirty="0">
                  <a:solidFill>
                    <a:srgbClr val="000000"/>
                  </a:solidFill>
                  <a:effectLst/>
                  <a:latin typeface="Calibri" panose="020F0502020204030204"/>
                  <a:ea typeface="Calibri" panose="020F0502020204030204"/>
                  <a:cs typeface="Arial" panose="020B0604020202020204"/>
                </a:rPr>
                <a:t> para el año </a:t>
              </a:r>
              <a:r>
                <a:rPr lang="es-UY" sz="1200" i="1" dirty="0">
                  <a:solidFill>
                    <a:srgbClr val="000000"/>
                  </a:solidFill>
                  <a:effectLst/>
                  <a:latin typeface="Calibri" panose="020F0502020204030204"/>
                  <a:ea typeface="Calibri" panose="020F0502020204030204"/>
                  <a:cs typeface="Arial" panose="020B0604020202020204"/>
                </a:rPr>
                <a:t>t.</a:t>
              </a:r>
              <a:r>
                <a:rPr lang="es-UY" sz="1000" dirty="0">
                  <a:solidFill>
                    <a:srgbClr val="000000"/>
                  </a:solidFill>
                  <a:effectLst/>
                  <a:latin typeface="Arial" panose="020B0604020202020204"/>
                  <a:ea typeface="Calibri" panose="020F0502020204030204"/>
                  <a:cs typeface="Times New Roman" panose="02020603050405020304"/>
                </a:rPr>
                <a:t>  </a:t>
              </a:r>
              <a:endParaRPr lang="es-ES" sz="1100" dirty="0">
                <a:effectLst/>
                <a:latin typeface="Calibri" panose="020F0502020204030204"/>
                <a:ea typeface="Calibri" panose="020F0502020204030204"/>
                <a:cs typeface="Times New Roman" panose="02020603050405020304"/>
              </a:endParaRPr>
            </a:p>
          </p:txBody>
        </p:sp>
      </p:grpSp>
      <p:grpSp>
        <p:nvGrpSpPr>
          <p:cNvPr id="75" name="Lienzo 94"/>
          <p:cNvGrpSpPr/>
          <p:nvPr/>
        </p:nvGrpSpPr>
        <p:grpSpPr>
          <a:xfrm>
            <a:off x="3052886" y="5760884"/>
            <a:ext cx="6343650" cy="542925"/>
            <a:chOff x="0" y="0"/>
            <a:chExt cx="6343650" cy="542925"/>
          </a:xfrm>
        </p:grpSpPr>
        <p:sp>
          <p:nvSpPr>
            <p:cNvPr id="76" name="7 Rectángulo"/>
            <p:cNvSpPr/>
            <p:nvPr/>
          </p:nvSpPr>
          <p:spPr>
            <a:xfrm>
              <a:off x="0" y="0"/>
              <a:ext cx="6343650" cy="542925"/>
            </a:xfrm>
            <a:prstGeom prst="rect">
              <a:avLst/>
            </a:prstGeom>
            <a:noFill/>
            <a:ln>
              <a:noFill/>
            </a:ln>
          </p:spPr>
        </p:sp>
        <p:sp>
          <p:nvSpPr>
            <p:cNvPr id="77" name="Rectangle 49"/>
            <p:cNvSpPr>
              <a:spLocks noChangeArrowheads="1"/>
            </p:cNvSpPr>
            <p:nvPr/>
          </p:nvSpPr>
          <p:spPr bwMode="auto">
            <a:xfrm>
              <a:off x="514010" y="67492"/>
              <a:ext cx="2976245" cy="264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0"/>
                </a:spcAft>
              </a:pPr>
              <a:r>
                <a:rPr lang="en-US" sz="1700">
                  <a:solidFill>
                    <a:srgbClr val="000000"/>
                  </a:solidFill>
                  <a:effectLst/>
                  <a:latin typeface="Symbol" panose="05050102010706020507"/>
                  <a:ea typeface="Calibri" panose="020F0502020204030204"/>
                  <a:cs typeface="Symbol" panose="05050102010706020507"/>
                </a:rPr>
                <a:t>= </a:t>
              </a:r>
              <a:r>
                <a:rPr lang="es-UY" sz="1200">
                  <a:solidFill>
                    <a:srgbClr val="000000"/>
                  </a:solidFill>
                  <a:effectLst/>
                  <a:latin typeface="Calibri" panose="020F0502020204030204"/>
                  <a:ea typeface="Calibri" panose="020F0502020204030204"/>
                  <a:cs typeface="Arial" panose="020B0604020202020204"/>
                </a:rPr>
                <a:t>Población </a:t>
              </a:r>
              <a:r>
                <a:rPr lang="es-UY" sz="1200" i="1">
                  <a:solidFill>
                    <a:srgbClr val="000000"/>
                  </a:solidFill>
                  <a:effectLst/>
                  <a:latin typeface="Calibri" panose="020F0502020204030204"/>
                  <a:ea typeface="Calibri" panose="020F0502020204030204"/>
                  <a:cs typeface="Arial" panose="020B0604020202020204"/>
                </a:rPr>
                <a:t>P</a:t>
              </a:r>
              <a:r>
                <a:rPr lang="es-UY" sz="1200">
                  <a:solidFill>
                    <a:srgbClr val="000000"/>
                  </a:solidFill>
                  <a:effectLst/>
                  <a:latin typeface="Calibri" panose="020F0502020204030204"/>
                  <a:ea typeface="Calibri" panose="020F0502020204030204"/>
                  <a:cs typeface="Arial" panose="020B0604020202020204"/>
                </a:rPr>
                <a:t> con 5 años de edad para el año </a:t>
              </a:r>
              <a:r>
                <a:rPr lang="es-UY" sz="1200" i="1">
                  <a:solidFill>
                    <a:srgbClr val="000000"/>
                  </a:solidFill>
                  <a:effectLst/>
                  <a:latin typeface="Calibri" panose="020F0502020204030204"/>
                  <a:ea typeface="Calibri" panose="020F0502020204030204"/>
                  <a:cs typeface="Arial" panose="020B0604020202020204"/>
                </a:rPr>
                <a:t>t</a:t>
              </a:r>
              <a:r>
                <a:rPr lang="es-UY" sz="1200">
                  <a:solidFill>
                    <a:srgbClr val="000000"/>
                  </a:solidFill>
                  <a:effectLst/>
                  <a:latin typeface="Calibri" panose="020F0502020204030204"/>
                  <a:ea typeface="Calibri" panose="020F0502020204030204"/>
                  <a:cs typeface="Arial" panose="020B0604020202020204"/>
                </a:rPr>
                <a:t>.</a:t>
              </a:r>
              <a:endParaRPr lang="es-ES" sz="1100">
                <a:effectLst/>
                <a:latin typeface="Calibri" panose="020F0502020204030204"/>
                <a:ea typeface="Calibri" panose="020F0502020204030204"/>
                <a:cs typeface="Times New Roman" panose="02020603050405020304"/>
              </a:endParaRPr>
            </a:p>
          </p:txBody>
        </p:sp>
        <p:sp>
          <p:nvSpPr>
            <p:cNvPr id="78" name="Rectangle 41"/>
            <p:cNvSpPr>
              <a:spLocks noChangeArrowheads="1"/>
            </p:cNvSpPr>
            <p:nvPr/>
          </p:nvSpPr>
          <p:spPr bwMode="auto">
            <a:xfrm>
              <a:off x="66675" y="79069"/>
              <a:ext cx="13208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n-US" sz="1700" i="1">
                  <a:solidFill>
                    <a:srgbClr val="000000"/>
                  </a:solidFill>
                  <a:effectLst/>
                  <a:latin typeface="Times New Roman" panose="02020603050405020304"/>
                  <a:ea typeface="Times New Roman" panose="02020603050405020304"/>
                </a:rPr>
                <a:t>P</a:t>
              </a:r>
              <a:endParaRPr lang="es-ES" sz="1200">
                <a:effectLst/>
                <a:latin typeface="Times New Roman" panose="02020603050405020304"/>
                <a:ea typeface="Times New Roman" panose="02020603050405020304"/>
              </a:endParaRPr>
            </a:p>
          </p:txBody>
        </p:sp>
        <p:sp>
          <p:nvSpPr>
            <p:cNvPr id="79" name="Rectangle 28"/>
            <p:cNvSpPr>
              <a:spLocks noChangeArrowheads="1"/>
            </p:cNvSpPr>
            <p:nvPr/>
          </p:nvSpPr>
          <p:spPr bwMode="auto">
            <a:xfrm>
              <a:off x="236910" y="29453"/>
              <a:ext cx="121285" cy="294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a:spAutoFit/>
            </a:bodyPr>
            <a:lstStyle/>
            <a:p>
              <a:pPr>
                <a:lnSpc>
                  <a:spcPct val="115000"/>
                </a:lnSpc>
                <a:spcAft>
                  <a:spcPts val="1000"/>
                </a:spcAft>
              </a:pPr>
              <a:r>
                <a:rPr lang="en-US" sz="1000" i="1">
                  <a:solidFill>
                    <a:srgbClr val="000000"/>
                  </a:solidFill>
                  <a:effectLst/>
                  <a:latin typeface="Times New Roman" panose="02020603050405020304"/>
                  <a:ea typeface="Times New Roman" panose="02020603050405020304"/>
                </a:rPr>
                <a:t>t</a:t>
              </a:r>
              <a:endParaRPr lang="es-ES" sz="1200">
                <a:effectLst/>
                <a:latin typeface="Times New Roman" panose="02020603050405020304"/>
                <a:ea typeface="Times New Roman" panose="02020603050405020304"/>
              </a:endParaRPr>
            </a:p>
          </p:txBody>
        </p:sp>
        <p:sp>
          <p:nvSpPr>
            <p:cNvPr id="80" name="Rectangle 29"/>
            <p:cNvSpPr>
              <a:spLocks noChangeArrowheads="1"/>
            </p:cNvSpPr>
            <p:nvPr/>
          </p:nvSpPr>
          <p:spPr bwMode="auto">
            <a:xfrm>
              <a:off x="180000" y="179736"/>
              <a:ext cx="139065"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pPr>
                <a:lnSpc>
                  <a:spcPct val="115000"/>
                </a:lnSpc>
                <a:spcAft>
                  <a:spcPts val="1000"/>
                </a:spcAft>
              </a:pPr>
              <a:r>
                <a:rPr lang="en-US" sz="1100" i="1">
                  <a:solidFill>
                    <a:srgbClr val="000000"/>
                  </a:solidFill>
                  <a:effectLst/>
                  <a:latin typeface="Calibri" panose="020F0502020204030204"/>
                  <a:ea typeface="Times New Roman" panose="02020603050405020304"/>
                </a:rPr>
                <a:t>E5</a:t>
              </a:r>
              <a:endParaRPr lang="es-ES" sz="1200">
                <a:effectLst/>
                <a:latin typeface="Times New Roman" panose="02020603050405020304"/>
                <a:ea typeface="Times New Roman" panose="02020603050405020304"/>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1785</Words>
  <Application>Microsoft Office PowerPoint</Application>
  <PresentationFormat>Presentación en pantalla (4:3)</PresentationFormat>
  <Paragraphs>175</Paragraphs>
  <Slides>15</Slides>
  <Notes>0</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Ascue,  Nathalia</dc:creator>
  <cp:lastModifiedBy>Ascue,  Nathalia</cp:lastModifiedBy>
  <cp:revision>99</cp:revision>
  <dcterms:created xsi:type="dcterms:W3CDTF">2016-12-13T13:22:00Z</dcterms:created>
  <dcterms:modified xsi:type="dcterms:W3CDTF">2017-12-20T17:23:07Z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3082-10.2.0.5978</vt:lpwstr>
  </property>
</Properties>
</file>